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5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6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7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  <p:sldMasterId id="2147483670" r:id="rId2"/>
    <p:sldMasterId id="2147483700" r:id="rId3"/>
    <p:sldMasterId id="2147483730" r:id="rId4"/>
    <p:sldMasterId id="2147483760" r:id="rId5"/>
    <p:sldMasterId id="2147483790" r:id="rId6"/>
    <p:sldMasterId id="2147483888" r:id="rId7"/>
    <p:sldMasterId id="2147483907" r:id="rId8"/>
  </p:sldMasterIdLst>
  <p:notesMasterIdLst>
    <p:notesMasterId r:id="rId28"/>
  </p:notesMasterIdLst>
  <p:sldIdLst>
    <p:sldId id="267" r:id="rId9"/>
    <p:sldId id="369" r:id="rId10"/>
    <p:sldId id="355" r:id="rId11"/>
    <p:sldId id="356" r:id="rId12"/>
    <p:sldId id="324" r:id="rId13"/>
    <p:sldId id="325" r:id="rId14"/>
    <p:sldId id="378" r:id="rId15"/>
    <p:sldId id="327" r:id="rId16"/>
    <p:sldId id="328" r:id="rId17"/>
    <p:sldId id="359" r:id="rId18"/>
    <p:sldId id="382" r:id="rId19"/>
    <p:sldId id="351" r:id="rId20"/>
    <p:sldId id="379" r:id="rId21"/>
    <p:sldId id="352" r:id="rId22"/>
    <p:sldId id="374" r:id="rId23"/>
    <p:sldId id="375" r:id="rId24"/>
    <p:sldId id="376" r:id="rId25"/>
    <p:sldId id="381" r:id="rId26"/>
    <p:sldId id="368" r:id="rId2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83"/>
    <a:srgbClr val="C1F90F"/>
    <a:srgbClr val="0A5EAA"/>
    <a:srgbClr val="D3E6F5"/>
    <a:srgbClr val="95C4E7"/>
    <a:srgbClr val="FF00FF"/>
    <a:srgbClr val="F1DCF4"/>
    <a:srgbClr val="9AD5FF"/>
    <a:srgbClr val="71309D"/>
    <a:srgbClr val="FEF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1" autoAdjust="0"/>
    <p:restoredTop sz="96395" autoAdjust="0"/>
  </p:normalViewPr>
  <p:slideViewPr>
    <p:cSldViewPr snapToGrid="0" snapToObjects="1">
      <p:cViewPr>
        <p:scale>
          <a:sx n="66" d="100"/>
          <a:sy n="66" d="100"/>
        </p:scale>
        <p:origin x="-58" y="-422"/>
      </p:cViewPr>
      <p:guideLst>
        <p:guide orient="horz" pos="142"/>
        <p:guide orient="horz" pos="3906"/>
        <p:guide pos="1277"/>
        <p:guide pos="235"/>
      </p:guideLst>
    </p:cSldViewPr>
  </p:slideViewPr>
  <p:outlineViewPr>
    <p:cViewPr>
      <p:scale>
        <a:sx n="33" d="100"/>
        <a:sy n="33" d="100"/>
      </p:scale>
      <p:origin x="0" y="42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84763-6D3E-4B83-B737-A7EE0EC0872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B136BF-CC7E-437B-B224-3D08C29CE7F7}">
      <dgm:prSet phldrT="[Текст]" custT="1"/>
      <dgm:spPr>
        <a:solidFill>
          <a:srgbClr val="DEDEDE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С 1 января 2022 года все юридические лица и индивидуальные предприниматели, </a:t>
          </a:r>
        </a:p>
        <a:p>
          <a:pPr>
            <a:spcAft>
              <a:spcPts val="0"/>
            </a:spcAft>
          </a:pPr>
          <a:r>
            <a:rPr lang="ru-RU" sz="1800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а также субъекты </a:t>
          </a:r>
        </a:p>
        <a:p>
          <a:pPr>
            <a:spcAft>
              <a:spcPts val="0"/>
            </a:spcAft>
          </a:pPr>
          <a:r>
            <a:rPr lang="ru-RU" sz="1800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малого предпринимательства обязаны предоставлять первичные статистические данные исключительно </a:t>
          </a:r>
        </a:p>
        <a:p>
          <a:pPr>
            <a:spcAft>
              <a:spcPts val="0"/>
            </a:spcAft>
          </a:pPr>
          <a:r>
            <a:rPr lang="ru-RU" sz="1800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в электронной форме</a:t>
          </a:r>
          <a:endParaRPr lang="ru-RU" sz="1800" dirty="0">
            <a:solidFill>
              <a:srgbClr val="E0002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A7C8FE-46C4-43CE-9175-0BABB2BA59C5}" type="parTrans" cxnId="{C9C5ABD5-B756-45A3-B99A-407521070D92}">
      <dgm:prSet/>
      <dgm:spPr/>
      <dgm:t>
        <a:bodyPr/>
        <a:lstStyle/>
        <a:p>
          <a:endParaRPr lang="ru-RU"/>
        </a:p>
      </dgm:t>
    </dgm:pt>
    <dgm:pt modelId="{46956D79-4AFD-4158-8D41-456EA344FCE0}" type="sibTrans" cxnId="{C9C5ABD5-B756-45A3-B99A-407521070D92}">
      <dgm:prSet/>
      <dgm:spPr/>
      <dgm:t>
        <a:bodyPr/>
        <a:lstStyle/>
        <a:p>
          <a:endParaRPr lang="ru-RU"/>
        </a:p>
      </dgm:t>
    </dgm:pt>
    <dgm:pt modelId="{80320351-89FC-4DA4-9900-1AB80872C5C5}">
      <dgm:prSet phldrT="[Текст]" custT="1"/>
      <dgm:spPr>
        <a:solidFill>
          <a:srgbClr val="529FD8"/>
        </a:solidFill>
      </dgm:spPr>
      <dgm:t>
        <a:bodyPr/>
        <a:lstStyle/>
        <a:p>
          <a:pPr algn="ctr">
            <a:spcAft>
              <a:spcPct val="35000"/>
            </a:spcAft>
          </a:pPr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spcAft>
              <a:spcPts val="0"/>
            </a:spcAft>
          </a:pPr>
          <a:r>
            <a:rPr lang="ru-RU" sz="18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Перечень форм, необходимых </a:t>
          </a:r>
        </a:p>
        <a:p>
          <a:pPr algn="l">
            <a:spcAft>
              <a:spcPts val="0"/>
            </a:spcAft>
          </a:pPr>
          <a:r>
            <a:rPr lang="ru-RU" sz="18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к предоставлению, и их XML-шаблоны размещены на интернет-портале </a:t>
          </a:r>
          <a:r>
            <a:rPr lang="ru-RU" sz="1800" dirty="0" err="1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Карелиястата</a:t>
          </a:r>
          <a:r>
            <a:rPr lang="ru-RU" sz="18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http://10.rosstat.gov.ru</a:t>
          </a:r>
          <a:r>
            <a:rPr lang="en-US" sz="18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),</a:t>
          </a:r>
          <a:r>
            <a:rPr lang="ru-RU" sz="18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 раздел «Респондентам»\ Формы федерального статистического наблюдения\ Альбом форм федерального статистического наблюдения\ </a:t>
          </a:r>
        </a:p>
        <a:p>
          <a:pPr algn="l">
            <a:spcAft>
              <a:spcPts val="0"/>
            </a:spcAft>
          </a:pPr>
          <a:r>
            <a:rPr lang="ru-RU" sz="18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Поиск по формам \202</a:t>
          </a:r>
          <a:r>
            <a:rPr lang="en-US" sz="18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ru-RU" sz="18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ctr">
            <a:spcAft>
              <a:spcPct val="35000"/>
            </a:spcAft>
          </a:pP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9E5F99-E5F3-475C-B9F7-6066DA4FFAF8}" type="parTrans" cxnId="{44BF31A7-DAF3-4E06-8BCB-AB7BC2BB9A59}">
      <dgm:prSet/>
      <dgm:spPr/>
      <dgm:t>
        <a:bodyPr/>
        <a:lstStyle/>
        <a:p>
          <a:endParaRPr lang="ru-RU"/>
        </a:p>
      </dgm:t>
    </dgm:pt>
    <dgm:pt modelId="{F8707C17-855F-493C-BA46-A6F8D8250FD4}" type="sibTrans" cxnId="{44BF31A7-DAF3-4E06-8BCB-AB7BC2BB9A59}">
      <dgm:prSet/>
      <dgm:spPr/>
      <dgm:t>
        <a:bodyPr/>
        <a:lstStyle/>
        <a:p>
          <a:endParaRPr lang="ru-RU"/>
        </a:p>
      </dgm:t>
    </dgm:pt>
    <dgm:pt modelId="{97C724B5-073A-4379-A831-F6DC4C4F30ED}">
      <dgm:prSet phldrT="[Текст]" custT="1"/>
      <dgm:spPr/>
      <dgm:t>
        <a:bodyPr anchor="t"/>
        <a:lstStyle/>
        <a:p>
          <a:pPr algn="r">
            <a:spcAft>
              <a:spcPts val="0"/>
            </a:spcAft>
          </a:pPr>
          <a:r>
            <a:rPr lang="ru-RU" sz="1800" dirty="0" smtClean="0">
              <a:solidFill>
                <a:srgbClr val="CBF1FD"/>
              </a:solidFill>
              <a:latin typeface="Arial" panose="020B0604020202020204" pitchFamily="34" charset="0"/>
              <a:cs typeface="Arial" panose="020B0604020202020204" pitchFamily="34" charset="0"/>
            </a:rPr>
            <a:t>Вместо фиксированной даты, ограничивающей срок предоставления информации, вводится диапазон, в рамках которого будет приниматься отчётность. Респондент имеет возможность сдавать отчётность с первого до последнего дня временного интервала, указанного в форме</a:t>
          </a:r>
          <a:endParaRPr lang="ru-RU" sz="1800" dirty="0">
            <a:solidFill>
              <a:srgbClr val="CBF1F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2E963C-15DB-4EAD-8659-A3CA65BD6C2B}" type="parTrans" cxnId="{418D7DFC-B884-490E-9060-DA1B9F1768C5}">
      <dgm:prSet/>
      <dgm:spPr/>
      <dgm:t>
        <a:bodyPr/>
        <a:lstStyle/>
        <a:p>
          <a:endParaRPr lang="ru-RU"/>
        </a:p>
      </dgm:t>
    </dgm:pt>
    <dgm:pt modelId="{BCCDE97D-F0FE-4460-A7F5-0979A6D34800}" type="sibTrans" cxnId="{418D7DFC-B884-490E-9060-DA1B9F1768C5}">
      <dgm:prSet/>
      <dgm:spPr/>
      <dgm:t>
        <a:bodyPr/>
        <a:lstStyle/>
        <a:p>
          <a:endParaRPr lang="ru-RU"/>
        </a:p>
      </dgm:t>
    </dgm:pt>
    <dgm:pt modelId="{BABD6761-7482-4CF9-AE63-4FCEB85158DA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ru-RU" sz="1800" dirty="0" smtClean="0">
            <a:solidFill>
              <a:srgbClr val="DEDEDE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ct val="35000"/>
            </a:spcAft>
          </a:pPr>
          <a:endParaRPr lang="ru-RU" sz="1800" dirty="0" smtClean="0">
            <a:solidFill>
              <a:srgbClr val="DEDEDE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ru-RU" sz="1800" dirty="0" smtClean="0">
              <a:solidFill>
                <a:srgbClr val="CBF1FD"/>
              </a:solidFill>
              <a:latin typeface="Arial" panose="020B0604020202020204" pitchFamily="34" charset="0"/>
              <a:cs typeface="Arial" panose="020B0604020202020204" pitchFamily="34" charset="0"/>
            </a:rPr>
            <a:t>За непредставление первичных статистических данных должным образом и в срок респонденты подлежат привлечению </a:t>
          </a:r>
        </a:p>
        <a:p>
          <a:pPr>
            <a:spcAft>
              <a:spcPts val="0"/>
            </a:spcAft>
          </a:pPr>
          <a:r>
            <a:rPr lang="ru-RU" sz="1800" dirty="0" smtClean="0">
              <a:solidFill>
                <a:srgbClr val="CBF1FD"/>
              </a:solidFill>
              <a:latin typeface="Arial" panose="020B0604020202020204" pitchFamily="34" charset="0"/>
              <a:cs typeface="Arial" panose="020B0604020202020204" pitchFamily="34" charset="0"/>
            </a:rPr>
            <a:t>к административной ответственности по статье 13.19 Кодекса Российской Федерации об административных правонарушениях</a:t>
          </a:r>
        </a:p>
        <a:p>
          <a:pPr>
            <a:spcAft>
              <a:spcPct val="35000"/>
            </a:spcAft>
          </a:pP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638D5-70BF-480E-93E3-F20B697218BF}" type="parTrans" cxnId="{B3BF68F4-72FD-429F-8335-DE569584A355}">
      <dgm:prSet/>
      <dgm:spPr/>
      <dgm:t>
        <a:bodyPr/>
        <a:lstStyle/>
        <a:p>
          <a:endParaRPr lang="ru-RU"/>
        </a:p>
      </dgm:t>
    </dgm:pt>
    <dgm:pt modelId="{36F509C3-BC4B-40DC-A864-D5B8AC1DA950}" type="sibTrans" cxnId="{B3BF68F4-72FD-429F-8335-DE569584A355}">
      <dgm:prSet/>
      <dgm:spPr/>
      <dgm:t>
        <a:bodyPr/>
        <a:lstStyle/>
        <a:p>
          <a:endParaRPr lang="ru-RU"/>
        </a:p>
      </dgm:t>
    </dgm:pt>
    <dgm:pt modelId="{6B2B44B6-5BCC-460E-8059-2F0B6965C3D5}">
      <dgm:prSet phldrT="[Текст]" custT="1"/>
      <dgm:spPr>
        <a:solidFill>
          <a:srgbClr val="529FD8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8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По вопросам технической поддержки следует </a:t>
          </a:r>
        </a:p>
        <a:p>
          <a:pPr algn="ctr">
            <a:spcAft>
              <a:spcPct val="35000"/>
            </a:spcAft>
          </a:pPr>
          <a:r>
            <a:rPr lang="ru-RU" sz="18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800" dirty="0" err="1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Карелиястат</a:t>
          </a:r>
          <a:r>
            <a:rPr lang="ru-RU" sz="18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 по телефону: 8 (814-2) 76-59-00</a:t>
          </a:r>
          <a:endParaRPr lang="ru-RU" sz="1800" dirty="0">
            <a:solidFill>
              <a:srgbClr val="C1F90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06171F-759D-4506-9268-938EEAD0E06D}" type="parTrans" cxnId="{315D59FF-252D-4B5D-A27A-7AEDD9AD9C6B}">
      <dgm:prSet/>
      <dgm:spPr/>
      <dgm:t>
        <a:bodyPr/>
        <a:lstStyle/>
        <a:p>
          <a:endParaRPr lang="ru-RU"/>
        </a:p>
      </dgm:t>
    </dgm:pt>
    <dgm:pt modelId="{93FB9A36-8127-459C-85C0-38E3307CE270}" type="sibTrans" cxnId="{315D59FF-252D-4B5D-A27A-7AEDD9AD9C6B}">
      <dgm:prSet/>
      <dgm:spPr/>
      <dgm:t>
        <a:bodyPr/>
        <a:lstStyle/>
        <a:p>
          <a:endParaRPr lang="ru-RU"/>
        </a:p>
      </dgm:t>
    </dgm:pt>
    <dgm:pt modelId="{C68C0564-632B-4C21-B062-5F8CB08685BE}">
      <dgm:prSet/>
      <dgm:spPr/>
      <dgm:t>
        <a:bodyPr/>
        <a:lstStyle/>
        <a:p>
          <a:endParaRPr lang="ru-RU"/>
        </a:p>
      </dgm:t>
    </dgm:pt>
    <dgm:pt modelId="{C7045470-64FE-452E-B605-7A94D1457984}" type="parTrans" cxnId="{CA763224-427B-425F-899E-808B8577C80C}">
      <dgm:prSet/>
      <dgm:spPr/>
      <dgm:t>
        <a:bodyPr/>
        <a:lstStyle/>
        <a:p>
          <a:endParaRPr lang="ru-RU"/>
        </a:p>
      </dgm:t>
    </dgm:pt>
    <dgm:pt modelId="{590A42A0-F7E8-42A6-8755-DED697141DDA}" type="sibTrans" cxnId="{CA763224-427B-425F-899E-808B8577C80C}">
      <dgm:prSet/>
      <dgm:spPr/>
      <dgm:t>
        <a:bodyPr/>
        <a:lstStyle/>
        <a:p>
          <a:endParaRPr lang="ru-RU"/>
        </a:p>
      </dgm:t>
    </dgm:pt>
    <dgm:pt modelId="{50B77DA5-39EA-44B7-947C-03B165A1D15D}">
      <dgm:prSet custT="1"/>
      <dgm:spPr/>
      <dgm:t>
        <a:bodyPr/>
        <a:lstStyle/>
        <a:p>
          <a:endParaRPr lang="ru-RU"/>
        </a:p>
      </dgm:t>
    </dgm:pt>
    <dgm:pt modelId="{8741681E-013C-4F27-822D-FDE2745BE835}" type="parTrans" cxnId="{D419F40C-7531-492D-87E2-040D618BE404}">
      <dgm:prSet/>
      <dgm:spPr/>
      <dgm:t>
        <a:bodyPr/>
        <a:lstStyle/>
        <a:p>
          <a:endParaRPr lang="ru-RU"/>
        </a:p>
      </dgm:t>
    </dgm:pt>
    <dgm:pt modelId="{257D43C5-6B77-4A69-92F9-B2E787CA7C0F}" type="sibTrans" cxnId="{D419F40C-7531-492D-87E2-040D618BE404}">
      <dgm:prSet/>
      <dgm:spPr/>
      <dgm:t>
        <a:bodyPr/>
        <a:lstStyle/>
        <a:p>
          <a:endParaRPr lang="ru-RU"/>
        </a:p>
      </dgm:t>
    </dgm:pt>
    <dgm:pt modelId="{C1FD6D33-F792-4157-9AD9-0553F203D5F6}" type="pres">
      <dgm:prSet presAssocID="{A7084763-6D3E-4B83-B737-A7EE0EC0872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9B0663-850A-41A3-84B7-1A64EC143CD7}" type="pres">
      <dgm:prSet presAssocID="{A7084763-6D3E-4B83-B737-A7EE0EC08728}" presName="matrix" presStyleCnt="0"/>
      <dgm:spPr/>
    </dgm:pt>
    <dgm:pt modelId="{C9C71C39-C188-4F10-9709-821C3E489381}" type="pres">
      <dgm:prSet presAssocID="{A7084763-6D3E-4B83-B737-A7EE0EC08728}" presName="tile1" presStyleLbl="node1" presStyleIdx="0" presStyleCnt="4" custLinFactNeighborX="0" custLinFactNeighborY="566"/>
      <dgm:spPr/>
      <dgm:t>
        <a:bodyPr/>
        <a:lstStyle/>
        <a:p>
          <a:endParaRPr lang="ru-RU"/>
        </a:p>
      </dgm:t>
    </dgm:pt>
    <dgm:pt modelId="{CB50E87D-1A21-4A2C-BBD0-17A87F23A63B}" type="pres">
      <dgm:prSet presAssocID="{A7084763-6D3E-4B83-B737-A7EE0EC0872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93014-462B-484C-AF0A-A8CA121D876E}" type="pres">
      <dgm:prSet presAssocID="{A7084763-6D3E-4B83-B737-A7EE0EC08728}" presName="tile2" presStyleLbl="node1" presStyleIdx="1" presStyleCnt="4"/>
      <dgm:spPr/>
      <dgm:t>
        <a:bodyPr/>
        <a:lstStyle/>
        <a:p>
          <a:endParaRPr lang="ru-RU"/>
        </a:p>
      </dgm:t>
    </dgm:pt>
    <dgm:pt modelId="{F6CF1C70-2A1C-4039-9A76-CC4EDA0983B1}" type="pres">
      <dgm:prSet presAssocID="{A7084763-6D3E-4B83-B737-A7EE0EC0872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4E5BB-2A58-44E0-8D6C-B02121B74480}" type="pres">
      <dgm:prSet presAssocID="{A7084763-6D3E-4B83-B737-A7EE0EC08728}" presName="tile3" presStyleLbl="node1" presStyleIdx="2" presStyleCnt="4"/>
      <dgm:spPr/>
      <dgm:t>
        <a:bodyPr/>
        <a:lstStyle/>
        <a:p>
          <a:endParaRPr lang="ru-RU"/>
        </a:p>
      </dgm:t>
    </dgm:pt>
    <dgm:pt modelId="{CA9FFE28-293F-4968-B1AB-5701D72D7581}" type="pres">
      <dgm:prSet presAssocID="{A7084763-6D3E-4B83-B737-A7EE0EC0872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8E3EF-3039-4651-A25F-C7C64DCBE81E}" type="pres">
      <dgm:prSet presAssocID="{A7084763-6D3E-4B83-B737-A7EE0EC08728}" presName="tile4" presStyleLbl="node1" presStyleIdx="3" presStyleCnt="4"/>
      <dgm:spPr/>
      <dgm:t>
        <a:bodyPr/>
        <a:lstStyle/>
        <a:p>
          <a:endParaRPr lang="ru-RU"/>
        </a:p>
      </dgm:t>
    </dgm:pt>
    <dgm:pt modelId="{CDA8F31A-2695-4FA6-ACFD-51AF0DD38E69}" type="pres">
      <dgm:prSet presAssocID="{A7084763-6D3E-4B83-B737-A7EE0EC0872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04F69-11D3-4EA3-B7D4-BDF6C8392023}" type="pres">
      <dgm:prSet presAssocID="{A7084763-6D3E-4B83-B737-A7EE0EC08728}" presName="centerTile" presStyleLbl="fgShp" presStyleIdx="0" presStyleCnt="1" custScaleX="158617" custScaleY="129089" custLinFactNeighborX="-1174" custLinFactNeighborY="281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3981EC6-FFBA-400F-BFF6-1C0D7BD158EE}" type="presOf" srcId="{BABD6761-7482-4CF9-AE63-4FCEB85158DA}" destId="{CA9FFE28-293F-4968-B1AB-5701D72D7581}" srcOrd="1" destOrd="0" presId="urn:microsoft.com/office/officeart/2005/8/layout/matrix1"/>
    <dgm:cxn modelId="{418D7DFC-B884-490E-9060-DA1B9F1768C5}" srcId="{79B136BF-CC7E-437B-B224-3D08C29CE7F7}" destId="{97C724B5-073A-4379-A831-F6DC4C4F30ED}" srcOrd="1" destOrd="0" parTransId="{922E963C-15DB-4EAD-8659-A3CA65BD6C2B}" sibTransId="{BCCDE97D-F0FE-4460-A7F5-0979A6D34800}"/>
    <dgm:cxn modelId="{F5CE69E9-B0D2-4585-B64E-4B14DD615AE4}" type="presOf" srcId="{97C724B5-073A-4379-A831-F6DC4C4F30ED}" destId="{D5293014-462B-484C-AF0A-A8CA121D876E}" srcOrd="0" destOrd="0" presId="urn:microsoft.com/office/officeart/2005/8/layout/matrix1"/>
    <dgm:cxn modelId="{B3BF68F4-72FD-429F-8335-DE569584A355}" srcId="{79B136BF-CC7E-437B-B224-3D08C29CE7F7}" destId="{BABD6761-7482-4CF9-AE63-4FCEB85158DA}" srcOrd="2" destOrd="0" parTransId="{192638D5-70BF-480E-93E3-F20B697218BF}" sibTransId="{36F509C3-BC4B-40DC-A864-D5B8AC1DA950}"/>
    <dgm:cxn modelId="{315D59FF-252D-4B5D-A27A-7AEDD9AD9C6B}" srcId="{79B136BF-CC7E-437B-B224-3D08C29CE7F7}" destId="{6B2B44B6-5BCC-460E-8059-2F0B6965C3D5}" srcOrd="3" destOrd="0" parTransId="{8306171F-759D-4506-9268-938EEAD0E06D}" sibTransId="{93FB9A36-8127-459C-85C0-38E3307CE270}"/>
    <dgm:cxn modelId="{7AACCB6B-E57B-4FA0-815E-E9E113143501}" type="presOf" srcId="{80320351-89FC-4DA4-9900-1AB80872C5C5}" destId="{C9C71C39-C188-4F10-9709-821C3E489381}" srcOrd="0" destOrd="0" presId="urn:microsoft.com/office/officeart/2005/8/layout/matrix1"/>
    <dgm:cxn modelId="{7061EAB4-1397-47ED-9FB9-013CEB2E97A9}" type="presOf" srcId="{A7084763-6D3E-4B83-B737-A7EE0EC08728}" destId="{C1FD6D33-F792-4157-9AD9-0553F203D5F6}" srcOrd="0" destOrd="0" presId="urn:microsoft.com/office/officeart/2005/8/layout/matrix1"/>
    <dgm:cxn modelId="{B39B9A9C-1CC1-4B9E-9EC1-14E4F3D7A05C}" type="presOf" srcId="{79B136BF-CC7E-437B-B224-3D08C29CE7F7}" destId="{5F104F69-11D3-4EA3-B7D4-BDF6C8392023}" srcOrd="0" destOrd="0" presId="urn:microsoft.com/office/officeart/2005/8/layout/matrix1"/>
    <dgm:cxn modelId="{0A5A6727-9548-455C-85CC-918374E20D14}" type="presOf" srcId="{97C724B5-073A-4379-A831-F6DC4C4F30ED}" destId="{F6CF1C70-2A1C-4039-9A76-CC4EDA0983B1}" srcOrd="1" destOrd="0" presId="urn:microsoft.com/office/officeart/2005/8/layout/matrix1"/>
    <dgm:cxn modelId="{B1B71266-FBE5-4CAB-813A-B1C9A629E08C}" type="presOf" srcId="{BABD6761-7482-4CF9-AE63-4FCEB85158DA}" destId="{0B34E5BB-2A58-44E0-8D6C-B02121B74480}" srcOrd="0" destOrd="0" presId="urn:microsoft.com/office/officeart/2005/8/layout/matrix1"/>
    <dgm:cxn modelId="{35D6B228-565C-4CA5-97D0-70CF2F8A71A9}" type="presOf" srcId="{6B2B44B6-5BCC-460E-8059-2F0B6965C3D5}" destId="{CDA8F31A-2695-4FA6-ACFD-51AF0DD38E69}" srcOrd="1" destOrd="0" presId="urn:microsoft.com/office/officeart/2005/8/layout/matrix1"/>
    <dgm:cxn modelId="{B51B28F7-73F0-4837-B251-9E50CD166BB2}" type="presOf" srcId="{80320351-89FC-4DA4-9900-1AB80872C5C5}" destId="{CB50E87D-1A21-4A2C-BBD0-17A87F23A63B}" srcOrd="1" destOrd="0" presId="urn:microsoft.com/office/officeart/2005/8/layout/matrix1"/>
    <dgm:cxn modelId="{44BF31A7-DAF3-4E06-8BCB-AB7BC2BB9A59}" srcId="{79B136BF-CC7E-437B-B224-3D08C29CE7F7}" destId="{80320351-89FC-4DA4-9900-1AB80872C5C5}" srcOrd="0" destOrd="0" parTransId="{919E5F99-E5F3-475C-B9F7-6066DA4FFAF8}" sibTransId="{F8707C17-855F-493C-BA46-A6F8D8250FD4}"/>
    <dgm:cxn modelId="{D419F40C-7531-492D-87E2-040D618BE404}" srcId="{79B136BF-CC7E-437B-B224-3D08C29CE7F7}" destId="{50B77DA5-39EA-44B7-947C-03B165A1D15D}" srcOrd="4" destOrd="0" parTransId="{8741681E-013C-4F27-822D-FDE2745BE835}" sibTransId="{257D43C5-6B77-4A69-92F9-B2E787CA7C0F}"/>
    <dgm:cxn modelId="{CA763224-427B-425F-899E-808B8577C80C}" srcId="{A7084763-6D3E-4B83-B737-A7EE0EC08728}" destId="{C68C0564-632B-4C21-B062-5F8CB08685BE}" srcOrd="1" destOrd="0" parTransId="{C7045470-64FE-452E-B605-7A94D1457984}" sibTransId="{590A42A0-F7E8-42A6-8755-DED697141DDA}"/>
    <dgm:cxn modelId="{C9C5ABD5-B756-45A3-B99A-407521070D92}" srcId="{A7084763-6D3E-4B83-B737-A7EE0EC08728}" destId="{79B136BF-CC7E-437B-B224-3D08C29CE7F7}" srcOrd="0" destOrd="0" parTransId="{88A7C8FE-46C4-43CE-9175-0BABB2BA59C5}" sibTransId="{46956D79-4AFD-4158-8D41-456EA344FCE0}"/>
    <dgm:cxn modelId="{B10E69EB-7CED-4C87-A48E-4BF65F9E073F}" type="presOf" srcId="{6B2B44B6-5BCC-460E-8059-2F0B6965C3D5}" destId="{C278E3EF-3039-4651-A25F-C7C64DCBE81E}" srcOrd="0" destOrd="0" presId="urn:microsoft.com/office/officeart/2005/8/layout/matrix1"/>
    <dgm:cxn modelId="{721FF65D-7111-44CA-81A1-BE30983503CB}" type="presParOf" srcId="{C1FD6D33-F792-4157-9AD9-0553F203D5F6}" destId="{249B0663-850A-41A3-84B7-1A64EC143CD7}" srcOrd="0" destOrd="0" presId="urn:microsoft.com/office/officeart/2005/8/layout/matrix1"/>
    <dgm:cxn modelId="{1802D6AC-8DAB-423E-851A-9CC87F9D512E}" type="presParOf" srcId="{249B0663-850A-41A3-84B7-1A64EC143CD7}" destId="{C9C71C39-C188-4F10-9709-821C3E489381}" srcOrd="0" destOrd="0" presId="urn:microsoft.com/office/officeart/2005/8/layout/matrix1"/>
    <dgm:cxn modelId="{C3A9EF85-231A-4125-93CA-49E0A1FA7A2D}" type="presParOf" srcId="{249B0663-850A-41A3-84B7-1A64EC143CD7}" destId="{CB50E87D-1A21-4A2C-BBD0-17A87F23A63B}" srcOrd="1" destOrd="0" presId="urn:microsoft.com/office/officeart/2005/8/layout/matrix1"/>
    <dgm:cxn modelId="{B4E5DCAC-5C8D-4D58-ACBC-49B1C55EF609}" type="presParOf" srcId="{249B0663-850A-41A3-84B7-1A64EC143CD7}" destId="{D5293014-462B-484C-AF0A-A8CA121D876E}" srcOrd="2" destOrd="0" presId="urn:microsoft.com/office/officeart/2005/8/layout/matrix1"/>
    <dgm:cxn modelId="{3AC65FC2-59FE-4447-9B6C-5E3372F4BE25}" type="presParOf" srcId="{249B0663-850A-41A3-84B7-1A64EC143CD7}" destId="{F6CF1C70-2A1C-4039-9A76-CC4EDA0983B1}" srcOrd="3" destOrd="0" presId="urn:microsoft.com/office/officeart/2005/8/layout/matrix1"/>
    <dgm:cxn modelId="{956FF8EF-158E-479C-A5EA-8C8B10C27775}" type="presParOf" srcId="{249B0663-850A-41A3-84B7-1A64EC143CD7}" destId="{0B34E5BB-2A58-44E0-8D6C-B02121B74480}" srcOrd="4" destOrd="0" presId="urn:microsoft.com/office/officeart/2005/8/layout/matrix1"/>
    <dgm:cxn modelId="{C8456252-3E98-4168-8B61-0898B852155F}" type="presParOf" srcId="{249B0663-850A-41A3-84B7-1A64EC143CD7}" destId="{CA9FFE28-293F-4968-B1AB-5701D72D7581}" srcOrd="5" destOrd="0" presId="urn:microsoft.com/office/officeart/2005/8/layout/matrix1"/>
    <dgm:cxn modelId="{B212D75E-EE2E-4E1E-8C6D-6D7A8C7F2703}" type="presParOf" srcId="{249B0663-850A-41A3-84B7-1A64EC143CD7}" destId="{C278E3EF-3039-4651-A25F-C7C64DCBE81E}" srcOrd="6" destOrd="0" presId="urn:microsoft.com/office/officeart/2005/8/layout/matrix1"/>
    <dgm:cxn modelId="{2222FBD5-D267-4D3C-B6FC-995541D6074F}" type="presParOf" srcId="{249B0663-850A-41A3-84B7-1A64EC143CD7}" destId="{CDA8F31A-2695-4FA6-ACFD-51AF0DD38E69}" srcOrd="7" destOrd="0" presId="urn:microsoft.com/office/officeart/2005/8/layout/matrix1"/>
    <dgm:cxn modelId="{FB85E4B6-7A16-4649-80F8-3F0DAB41F4A1}" type="presParOf" srcId="{C1FD6D33-F792-4157-9AD9-0553F203D5F6}" destId="{5F104F69-11D3-4EA3-B7D4-BDF6C83920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CCBFE6-C30D-454F-B3E2-9685FA7CD89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E954EA-F39C-4032-BFA1-E887493F554A}">
      <dgm:prSet phldrT="[Текст]"/>
      <dgm:spPr>
        <a:solidFill>
          <a:srgbClr val="DEDEDE"/>
        </a:solidFill>
        <a:ln>
          <a:noFill/>
        </a:ln>
      </dgm:spPr>
      <dgm:t>
        <a:bodyPr/>
        <a:lstStyle/>
        <a:p>
          <a:pPr algn="ctr">
            <a:lnSpc>
              <a:spcPct val="90000"/>
            </a:lnSpc>
            <a:spcBef>
              <a:spcPts val="4200"/>
            </a:spcBef>
            <a:spcAft>
              <a:spcPts val="600"/>
            </a:spcAft>
          </a:pPr>
          <a:endParaRPr lang="ru-RU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  <a:spcBef>
              <a:spcPts val="4200"/>
            </a:spcBef>
            <a:spcAft>
              <a:spcPts val="600"/>
            </a:spcAft>
          </a:pPr>
          <a:endParaRPr lang="ru-RU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  <a:spcBef>
              <a:spcPts val="4200"/>
            </a:spcBef>
            <a:spcAft>
              <a:spcPts val="600"/>
            </a:spcAft>
          </a:pPr>
          <a:endParaRPr lang="ru-RU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  <a:spcBef>
              <a:spcPts val="4200"/>
            </a:spcBef>
            <a:spcAft>
              <a:spcPts val="600"/>
            </a:spcAft>
          </a:pPr>
          <a:endParaRPr lang="ru-RU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При заполнении данных </a:t>
          </a:r>
        </a:p>
        <a:p>
          <a:pPr algn="ctr"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 размерах посевов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сельхозкультур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2A2186-BEDC-407B-8CBD-7968039D566B}" type="parTrans" cxnId="{2D8FAD0F-5948-4D6F-8326-FDD1CDE1AF25}">
      <dgm:prSet/>
      <dgm:spPr/>
      <dgm:t>
        <a:bodyPr/>
        <a:lstStyle/>
        <a:p>
          <a:endParaRPr lang="ru-RU"/>
        </a:p>
      </dgm:t>
    </dgm:pt>
    <dgm:pt modelId="{CC2028B0-BF17-479A-8D04-324E82BFDE11}" type="sibTrans" cxnId="{2D8FAD0F-5948-4D6F-8326-FDD1CDE1AF25}">
      <dgm:prSet/>
      <dgm:spPr/>
      <dgm:t>
        <a:bodyPr/>
        <a:lstStyle/>
        <a:p>
          <a:endParaRPr lang="ru-RU"/>
        </a:p>
      </dgm:t>
    </dgm:pt>
    <dgm:pt modelId="{00556747-493D-403B-8713-5CEA5918FADE}">
      <dgm:prSet phldrT="[Текст]" custT="1"/>
      <dgm:spPr>
        <a:ln w="19050">
          <a:solidFill>
            <a:srgbClr val="EB5F60"/>
          </a:solidFill>
        </a:ln>
      </dgm:spPr>
      <dgm:t>
        <a:bodyPr/>
        <a:lstStyle/>
        <a:p>
          <a:r>
            <a:rPr lang="ru-RU" sz="20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Посевы </a:t>
          </a:r>
          <a:r>
            <a:rPr lang="ru-RU" sz="2000" dirty="0" err="1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сельхозкультур</a:t>
          </a:r>
          <a:r>
            <a:rPr lang="ru-RU" sz="20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, запаханные на зелёное удобрение (</a:t>
          </a:r>
          <a:r>
            <a:rPr lang="ru-RU" sz="2000" dirty="0" err="1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сидеральные</a:t>
          </a:r>
          <a:r>
            <a:rPr lang="ru-RU" sz="20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посевы) и посевы многолетних трав на </a:t>
          </a:r>
          <a:r>
            <a:rPr lang="ru-RU" sz="2000" dirty="0" err="1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залужение</a:t>
          </a:r>
          <a:r>
            <a:rPr lang="ru-RU" sz="20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, произведённые в порядке коренного улучшения естественных сенокосов и пастбищ, </a:t>
          </a:r>
          <a:r>
            <a:rPr lang="ru-RU" sz="2000" b="1" dirty="0" smtClean="0">
              <a:solidFill>
                <a:srgbClr val="E0002B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не включаются</a:t>
          </a:r>
          <a:r>
            <a:rPr lang="ru-RU" sz="2000" dirty="0" smtClean="0">
              <a:solidFill>
                <a:srgbClr val="E0002B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</a:t>
          </a:r>
          <a:r>
            <a:rPr lang="ru-RU" sz="20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в площади посевов по культурам и в общую посевную площадь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80E1F-7694-449C-9932-3759A2D34FB7}" type="parTrans" cxnId="{AD692426-9951-4D64-9F1E-76BB7FBABFA7}">
      <dgm:prSet/>
      <dgm:spPr/>
      <dgm:t>
        <a:bodyPr/>
        <a:lstStyle/>
        <a:p>
          <a:endParaRPr lang="ru-RU"/>
        </a:p>
      </dgm:t>
    </dgm:pt>
    <dgm:pt modelId="{1E3B03C3-E3F3-4650-BA48-1CD5E55840C8}" type="sibTrans" cxnId="{AD692426-9951-4D64-9F1E-76BB7FBABFA7}">
      <dgm:prSet/>
      <dgm:spPr/>
      <dgm:t>
        <a:bodyPr/>
        <a:lstStyle/>
        <a:p>
          <a:endParaRPr lang="ru-RU"/>
        </a:p>
      </dgm:t>
    </dgm:pt>
    <dgm:pt modelId="{16E08F78-D9EF-418A-AB06-6C99BB7B471F}">
      <dgm:prSet phldrT="[Текст]" custT="1"/>
      <dgm:spPr>
        <a:ln w="19050">
          <a:solidFill>
            <a:srgbClr val="EB5F60"/>
          </a:solidFill>
        </a:ln>
      </dgm:spPr>
      <dgm:t>
        <a:bodyPr/>
        <a:lstStyle/>
        <a:p>
          <a:r>
            <a:rPr lang="ru-RU" sz="2000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en-US" sz="200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ru-RU" sz="200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оответствующих</a:t>
          </a:r>
          <a:r>
            <a:rPr lang="ru-RU" sz="2000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строках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следует вписать </a:t>
          </a:r>
          <a:r>
            <a:rPr lang="ru-RU" sz="2000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наименования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зерновых культур, овощных (огурцы, помидоры, зеленый горошек, чеснок, прочие овощи), кормовых культур, посеянных в текущем году, с указанием данных о засеянных площадях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19CA7-C8BB-4514-81E9-18DB779E52A2}" type="parTrans" cxnId="{D5C46854-46CA-4036-AC9F-6E690E783AE6}">
      <dgm:prSet/>
      <dgm:spPr/>
      <dgm:t>
        <a:bodyPr/>
        <a:lstStyle/>
        <a:p>
          <a:endParaRPr lang="ru-RU"/>
        </a:p>
      </dgm:t>
    </dgm:pt>
    <dgm:pt modelId="{21CDEBF6-D35B-4D95-8674-DE1775DB4C5E}" type="sibTrans" cxnId="{D5C46854-46CA-4036-AC9F-6E690E783AE6}">
      <dgm:prSet/>
      <dgm:spPr/>
      <dgm:t>
        <a:bodyPr/>
        <a:lstStyle/>
        <a:p>
          <a:endParaRPr lang="ru-RU"/>
        </a:p>
      </dgm:t>
    </dgm:pt>
    <dgm:pt modelId="{2E500036-3D8F-46FE-B2ED-86DD6BE79686}">
      <dgm:prSet phldrT="[Текст]" custT="1"/>
      <dgm:spPr>
        <a:ln w="19050">
          <a:solidFill>
            <a:srgbClr val="EB5F60"/>
          </a:solidFill>
        </a:ln>
      </dgm:spPr>
      <dgm:t>
        <a:bodyPr/>
        <a:lstStyle/>
        <a:p>
          <a:pPr algn="just">
            <a:spcAft>
              <a:spcPts val="0"/>
            </a:spcAft>
          </a:pPr>
          <a:r>
            <a:rPr lang="ru-RU" sz="2000" dirty="0" smtClean="0">
              <a:solidFill>
                <a:srgbClr val="E0002B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 строке </a:t>
          </a:r>
          <a:r>
            <a:rPr lang="en-US" sz="2000" dirty="0" smtClean="0">
              <a:solidFill>
                <a:srgbClr val="E0002B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22</a:t>
          </a:r>
          <a:r>
            <a:rPr lang="ru-RU" sz="20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указываются сохранившиеся к концу сева яровых посевы прошлых лет многолетних трав. </a:t>
          </a:r>
        </a:p>
        <a:p>
          <a:pPr algn="just">
            <a:spcAft>
              <a:spcPts val="0"/>
            </a:spcAft>
          </a:pPr>
          <a:r>
            <a:rPr lang="ru-RU" sz="20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При наличии площадей, занятых многолетними травами посева прошлых лет </a:t>
          </a:r>
          <a:r>
            <a:rPr lang="ru-RU" sz="2000" dirty="0" smtClean="0">
              <a:solidFill>
                <a:srgbClr val="E0002B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за пределами агротехнических норм их продуктивного использования</a:t>
          </a:r>
          <a:r>
            <a:rPr lang="ru-RU" sz="20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, эти площади </a:t>
          </a:r>
          <a:r>
            <a:rPr lang="ru-RU" sz="2000" b="1" dirty="0" smtClean="0">
              <a:solidFill>
                <a:srgbClr val="E0002B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не включаются</a:t>
          </a:r>
          <a:r>
            <a:rPr lang="ru-RU" sz="20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в общую посевную площадь (продуктивность многолетних трав сохраняется для клевера – до 2-х лет, люцерны – до 7 лет, злаковых многолетних трав </a:t>
          </a:r>
          <a:r>
            <a:rPr lang="ru-RU" sz="20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</a:t>
          </a:r>
          <a:r>
            <a:rPr lang="ru-RU" sz="20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до 7 лет).</a:t>
          </a:r>
        </a:p>
        <a:p>
          <a:pPr algn="just">
            <a:spcAft>
              <a:spcPts val="0"/>
            </a:spcAft>
          </a:pP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5EEB6-F943-4094-AB71-BE185F79095B}" type="parTrans" cxnId="{67D045FE-F346-44BA-9B12-6A7ECDC0843A}">
      <dgm:prSet/>
      <dgm:spPr/>
      <dgm:t>
        <a:bodyPr/>
        <a:lstStyle/>
        <a:p>
          <a:endParaRPr lang="ru-RU"/>
        </a:p>
      </dgm:t>
    </dgm:pt>
    <dgm:pt modelId="{C9B41AF7-A230-469F-85B1-0CCCC4B3A18F}" type="sibTrans" cxnId="{67D045FE-F346-44BA-9B12-6A7ECDC0843A}">
      <dgm:prSet/>
      <dgm:spPr/>
      <dgm:t>
        <a:bodyPr/>
        <a:lstStyle/>
        <a:p>
          <a:endParaRPr lang="ru-RU"/>
        </a:p>
      </dgm:t>
    </dgm:pt>
    <dgm:pt modelId="{DEBEEA21-BA02-4329-BDC1-83FF86FB7B73}" type="pres">
      <dgm:prSet presAssocID="{4ECCBFE6-C30D-454F-B3E2-9685FA7CD89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DBF218-CFA5-4358-B67B-D6F74F51ABA3}" type="pres">
      <dgm:prSet presAssocID="{81E954EA-F39C-4032-BFA1-E887493F554A}" presName="thickLine" presStyleLbl="alignNode1" presStyleIdx="0" presStyleCnt="1"/>
      <dgm:spPr/>
    </dgm:pt>
    <dgm:pt modelId="{CAB6FBD0-C46C-4AB8-966F-CD0BB2FFBAAB}" type="pres">
      <dgm:prSet presAssocID="{81E954EA-F39C-4032-BFA1-E887493F554A}" presName="horz1" presStyleCnt="0"/>
      <dgm:spPr/>
    </dgm:pt>
    <dgm:pt modelId="{171CAE67-39CE-4F01-A132-D5743753D1E4}" type="pres">
      <dgm:prSet presAssocID="{81E954EA-F39C-4032-BFA1-E887493F554A}" presName="tx1" presStyleLbl="revTx" presStyleIdx="0" presStyleCnt="4" custScaleX="90458"/>
      <dgm:spPr/>
      <dgm:t>
        <a:bodyPr/>
        <a:lstStyle/>
        <a:p>
          <a:endParaRPr lang="ru-RU"/>
        </a:p>
      </dgm:t>
    </dgm:pt>
    <dgm:pt modelId="{0DECA130-F011-4B0C-9B89-CB276D571A29}" type="pres">
      <dgm:prSet presAssocID="{81E954EA-F39C-4032-BFA1-E887493F554A}" presName="vert1" presStyleCnt="0"/>
      <dgm:spPr/>
    </dgm:pt>
    <dgm:pt modelId="{DC75ED33-853F-4AF1-ADAB-AE88DEA2C5EE}" type="pres">
      <dgm:prSet presAssocID="{00556747-493D-403B-8713-5CEA5918FADE}" presName="vertSpace2a" presStyleCnt="0"/>
      <dgm:spPr/>
    </dgm:pt>
    <dgm:pt modelId="{C4BBAA53-3DC8-4577-BA0D-C3294F9B62FA}" type="pres">
      <dgm:prSet presAssocID="{00556747-493D-403B-8713-5CEA5918FADE}" presName="horz2" presStyleCnt="0"/>
      <dgm:spPr/>
    </dgm:pt>
    <dgm:pt modelId="{4AF93867-D172-470E-8624-76992B8A57A3}" type="pres">
      <dgm:prSet presAssocID="{00556747-493D-403B-8713-5CEA5918FADE}" presName="horzSpace2" presStyleCnt="0"/>
      <dgm:spPr/>
    </dgm:pt>
    <dgm:pt modelId="{56172E90-3A6C-46AE-A9A1-669E7E91581A}" type="pres">
      <dgm:prSet presAssocID="{00556747-493D-403B-8713-5CEA5918FADE}" presName="tx2" presStyleLbl="revTx" presStyleIdx="1" presStyleCnt="4" custScaleY="53329"/>
      <dgm:spPr/>
      <dgm:t>
        <a:bodyPr/>
        <a:lstStyle/>
        <a:p>
          <a:endParaRPr lang="ru-RU"/>
        </a:p>
      </dgm:t>
    </dgm:pt>
    <dgm:pt modelId="{8DB58A85-1835-42DE-AF70-3FB41427F8EA}" type="pres">
      <dgm:prSet presAssocID="{00556747-493D-403B-8713-5CEA5918FADE}" presName="vert2" presStyleCnt="0"/>
      <dgm:spPr/>
    </dgm:pt>
    <dgm:pt modelId="{450318D1-839C-4A15-AA35-06DF43DADF0F}" type="pres">
      <dgm:prSet presAssocID="{00556747-493D-403B-8713-5CEA5918FADE}" presName="thinLine2b" presStyleLbl="callout" presStyleIdx="0" presStyleCnt="3"/>
      <dgm:spPr/>
    </dgm:pt>
    <dgm:pt modelId="{2C5ED561-6402-4C93-9E5B-176607DACF79}" type="pres">
      <dgm:prSet presAssocID="{00556747-493D-403B-8713-5CEA5918FADE}" presName="vertSpace2b" presStyleCnt="0"/>
      <dgm:spPr/>
    </dgm:pt>
    <dgm:pt modelId="{8F174CE1-69CA-4AAC-9BB3-37585298943E}" type="pres">
      <dgm:prSet presAssocID="{16E08F78-D9EF-418A-AB06-6C99BB7B471F}" presName="horz2" presStyleCnt="0"/>
      <dgm:spPr/>
    </dgm:pt>
    <dgm:pt modelId="{CD7B1A07-94CA-4171-8CC0-0CE019ED4BC9}" type="pres">
      <dgm:prSet presAssocID="{16E08F78-D9EF-418A-AB06-6C99BB7B471F}" presName="horzSpace2" presStyleCnt="0"/>
      <dgm:spPr/>
    </dgm:pt>
    <dgm:pt modelId="{1CEC0C62-6CB4-4AD4-8332-EFC62C2D2C52}" type="pres">
      <dgm:prSet presAssocID="{16E08F78-D9EF-418A-AB06-6C99BB7B471F}" presName="tx2" presStyleLbl="revTx" presStyleIdx="2" presStyleCnt="4" custScaleY="38877"/>
      <dgm:spPr/>
      <dgm:t>
        <a:bodyPr/>
        <a:lstStyle/>
        <a:p>
          <a:endParaRPr lang="ru-RU"/>
        </a:p>
      </dgm:t>
    </dgm:pt>
    <dgm:pt modelId="{9A62A232-AB24-4266-BB50-9ED817005E0D}" type="pres">
      <dgm:prSet presAssocID="{16E08F78-D9EF-418A-AB06-6C99BB7B471F}" presName="vert2" presStyleCnt="0"/>
      <dgm:spPr/>
    </dgm:pt>
    <dgm:pt modelId="{1210BF3A-43EA-4654-B91A-4069CA9BCFA3}" type="pres">
      <dgm:prSet presAssocID="{16E08F78-D9EF-418A-AB06-6C99BB7B471F}" presName="thinLine2b" presStyleLbl="callout" presStyleIdx="1" presStyleCnt="3"/>
      <dgm:spPr/>
    </dgm:pt>
    <dgm:pt modelId="{C393B41F-53B9-47AB-9188-366EE836565F}" type="pres">
      <dgm:prSet presAssocID="{16E08F78-D9EF-418A-AB06-6C99BB7B471F}" presName="vertSpace2b" presStyleCnt="0"/>
      <dgm:spPr/>
    </dgm:pt>
    <dgm:pt modelId="{6F0AAD40-F7BD-4A96-9028-47E906C9EDF4}" type="pres">
      <dgm:prSet presAssocID="{2E500036-3D8F-46FE-B2ED-86DD6BE79686}" presName="horz2" presStyleCnt="0"/>
      <dgm:spPr/>
    </dgm:pt>
    <dgm:pt modelId="{B214D7E0-10A2-4EC0-B3D7-65E1E932A124}" type="pres">
      <dgm:prSet presAssocID="{2E500036-3D8F-46FE-B2ED-86DD6BE79686}" presName="horzSpace2" presStyleCnt="0"/>
      <dgm:spPr/>
    </dgm:pt>
    <dgm:pt modelId="{5D622C51-7FC0-470A-9EA3-6CFBA5FB416D}" type="pres">
      <dgm:prSet presAssocID="{2E500036-3D8F-46FE-B2ED-86DD6BE79686}" presName="tx2" presStyleLbl="revTx" presStyleIdx="3" presStyleCnt="4" custScaleY="77006"/>
      <dgm:spPr/>
      <dgm:t>
        <a:bodyPr/>
        <a:lstStyle/>
        <a:p>
          <a:endParaRPr lang="ru-RU"/>
        </a:p>
      </dgm:t>
    </dgm:pt>
    <dgm:pt modelId="{372764AE-82C1-4FC9-A664-CA8DD144B7D2}" type="pres">
      <dgm:prSet presAssocID="{2E500036-3D8F-46FE-B2ED-86DD6BE79686}" presName="vert2" presStyleCnt="0"/>
      <dgm:spPr/>
    </dgm:pt>
    <dgm:pt modelId="{023D0368-3F40-4699-9FF1-F58C2E3B153B}" type="pres">
      <dgm:prSet presAssocID="{2E500036-3D8F-46FE-B2ED-86DD6BE79686}" presName="thinLine2b" presStyleLbl="callout" presStyleIdx="2" presStyleCnt="3"/>
      <dgm:spPr/>
    </dgm:pt>
    <dgm:pt modelId="{3E87D6E7-E2CB-4646-920C-8BBEC1BC1D2F}" type="pres">
      <dgm:prSet presAssocID="{2E500036-3D8F-46FE-B2ED-86DD6BE79686}" presName="vertSpace2b" presStyleCnt="0"/>
      <dgm:spPr/>
    </dgm:pt>
  </dgm:ptLst>
  <dgm:cxnLst>
    <dgm:cxn modelId="{4897E6B5-1373-4237-8DA9-FE78E706D81A}" type="presOf" srcId="{4ECCBFE6-C30D-454F-B3E2-9685FA7CD899}" destId="{DEBEEA21-BA02-4329-BDC1-83FF86FB7B73}" srcOrd="0" destOrd="0" presId="urn:microsoft.com/office/officeart/2008/layout/LinedList"/>
    <dgm:cxn modelId="{2D8FAD0F-5948-4D6F-8326-FDD1CDE1AF25}" srcId="{4ECCBFE6-C30D-454F-B3E2-9685FA7CD899}" destId="{81E954EA-F39C-4032-BFA1-E887493F554A}" srcOrd="0" destOrd="0" parTransId="{722A2186-BEDC-407B-8CBD-7968039D566B}" sibTransId="{CC2028B0-BF17-479A-8D04-324E82BFDE11}"/>
    <dgm:cxn modelId="{F192169E-33CC-4DBB-B941-14BD71AD6A7B}" type="presOf" srcId="{2E500036-3D8F-46FE-B2ED-86DD6BE79686}" destId="{5D622C51-7FC0-470A-9EA3-6CFBA5FB416D}" srcOrd="0" destOrd="0" presId="urn:microsoft.com/office/officeart/2008/layout/LinedList"/>
    <dgm:cxn modelId="{764C54BD-4503-41FB-9436-0315808AF9A9}" type="presOf" srcId="{16E08F78-D9EF-418A-AB06-6C99BB7B471F}" destId="{1CEC0C62-6CB4-4AD4-8332-EFC62C2D2C52}" srcOrd="0" destOrd="0" presId="urn:microsoft.com/office/officeart/2008/layout/LinedList"/>
    <dgm:cxn modelId="{D5C46854-46CA-4036-AC9F-6E690E783AE6}" srcId="{81E954EA-F39C-4032-BFA1-E887493F554A}" destId="{16E08F78-D9EF-418A-AB06-6C99BB7B471F}" srcOrd="1" destOrd="0" parTransId="{2FE19CA7-C8BB-4514-81E9-18DB779E52A2}" sibTransId="{21CDEBF6-D35B-4D95-8674-DE1775DB4C5E}"/>
    <dgm:cxn modelId="{AD692426-9951-4D64-9F1E-76BB7FBABFA7}" srcId="{81E954EA-F39C-4032-BFA1-E887493F554A}" destId="{00556747-493D-403B-8713-5CEA5918FADE}" srcOrd="0" destOrd="0" parTransId="{45880E1F-7694-449C-9932-3759A2D34FB7}" sibTransId="{1E3B03C3-E3F3-4650-BA48-1CD5E55840C8}"/>
    <dgm:cxn modelId="{FCCA87B3-E43B-4280-A747-C881E4548FF9}" type="presOf" srcId="{00556747-493D-403B-8713-5CEA5918FADE}" destId="{56172E90-3A6C-46AE-A9A1-669E7E91581A}" srcOrd="0" destOrd="0" presId="urn:microsoft.com/office/officeart/2008/layout/LinedList"/>
    <dgm:cxn modelId="{67D045FE-F346-44BA-9B12-6A7ECDC0843A}" srcId="{81E954EA-F39C-4032-BFA1-E887493F554A}" destId="{2E500036-3D8F-46FE-B2ED-86DD6BE79686}" srcOrd="2" destOrd="0" parTransId="{D9B5EEB6-F943-4094-AB71-BE185F79095B}" sibTransId="{C9B41AF7-A230-469F-85B1-0CCCC4B3A18F}"/>
    <dgm:cxn modelId="{320EC8B6-01D1-4420-856E-841EE79E7C61}" type="presOf" srcId="{81E954EA-F39C-4032-BFA1-E887493F554A}" destId="{171CAE67-39CE-4F01-A132-D5743753D1E4}" srcOrd="0" destOrd="0" presId="urn:microsoft.com/office/officeart/2008/layout/LinedList"/>
    <dgm:cxn modelId="{50EEA637-5405-429C-A867-A7B2C5976159}" type="presParOf" srcId="{DEBEEA21-BA02-4329-BDC1-83FF86FB7B73}" destId="{A3DBF218-CFA5-4358-B67B-D6F74F51ABA3}" srcOrd="0" destOrd="0" presId="urn:microsoft.com/office/officeart/2008/layout/LinedList"/>
    <dgm:cxn modelId="{294D52DA-B1CA-4D71-80D4-924395B2BF85}" type="presParOf" srcId="{DEBEEA21-BA02-4329-BDC1-83FF86FB7B73}" destId="{CAB6FBD0-C46C-4AB8-966F-CD0BB2FFBAAB}" srcOrd="1" destOrd="0" presId="urn:microsoft.com/office/officeart/2008/layout/LinedList"/>
    <dgm:cxn modelId="{7FA3BABC-575C-4899-9AF3-5C4BA607803C}" type="presParOf" srcId="{CAB6FBD0-C46C-4AB8-966F-CD0BB2FFBAAB}" destId="{171CAE67-39CE-4F01-A132-D5743753D1E4}" srcOrd="0" destOrd="0" presId="urn:microsoft.com/office/officeart/2008/layout/LinedList"/>
    <dgm:cxn modelId="{BBC9A3E2-B85B-4094-BDA5-F16877A43C56}" type="presParOf" srcId="{CAB6FBD0-C46C-4AB8-966F-CD0BB2FFBAAB}" destId="{0DECA130-F011-4B0C-9B89-CB276D571A29}" srcOrd="1" destOrd="0" presId="urn:microsoft.com/office/officeart/2008/layout/LinedList"/>
    <dgm:cxn modelId="{D3E6DD1F-7E18-4E38-A8BB-2EFFC86B6FA9}" type="presParOf" srcId="{0DECA130-F011-4B0C-9B89-CB276D571A29}" destId="{DC75ED33-853F-4AF1-ADAB-AE88DEA2C5EE}" srcOrd="0" destOrd="0" presId="urn:microsoft.com/office/officeart/2008/layout/LinedList"/>
    <dgm:cxn modelId="{4238E135-496C-4D02-947B-2D20D26694E4}" type="presParOf" srcId="{0DECA130-F011-4B0C-9B89-CB276D571A29}" destId="{C4BBAA53-3DC8-4577-BA0D-C3294F9B62FA}" srcOrd="1" destOrd="0" presId="urn:microsoft.com/office/officeart/2008/layout/LinedList"/>
    <dgm:cxn modelId="{955A4E12-A7F1-43D1-9123-FCCB4A5E0E7B}" type="presParOf" srcId="{C4BBAA53-3DC8-4577-BA0D-C3294F9B62FA}" destId="{4AF93867-D172-470E-8624-76992B8A57A3}" srcOrd="0" destOrd="0" presId="urn:microsoft.com/office/officeart/2008/layout/LinedList"/>
    <dgm:cxn modelId="{87769DDA-CA7F-4621-9D01-2C99A5567819}" type="presParOf" srcId="{C4BBAA53-3DC8-4577-BA0D-C3294F9B62FA}" destId="{56172E90-3A6C-46AE-A9A1-669E7E91581A}" srcOrd="1" destOrd="0" presId="urn:microsoft.com/office/officeart/2008/layout/LinedList"/>
    <dgm:cxn modelId="{4D3D69A9-5B86-4C1E-B6FC-591564200004}" type="presParOf" srcId="{C4BBAA53-3DC8-4577-BA0D-C3294F9B62FA}" destId="{8DB58A85-1835-42DE-AF70-3FB41427F8EA}" srcOrd="2" destOrd="0" presId="urn:microsoft.com/office/officeart/2008/layout/LinedList"/>
    <dgm:cxn modelId="{E42C4FAC-3FD7-4813-9438-A13C5F3E699B}" type="presParOf" srcId="{0DECA130-F011-4B0C-9B89-CB276D571A29}" destId="{450318D1-839C-4A15-AA35-06DF43DADF0F}" srcOrd="2" destOrd="0" presId="urn:microsoft.com/office/officeart/2008/layout/LinedList"/>
    <dgm:cxn modelId="{0799CC22-9F79-41A6-86D8-D4EA49EE43CF}" type="presParOf" srcId="{0DECA130-F011-4B0C-9B89-CB276D571A29}" destId="{2C5ED561-6402-4C93-9E5B-176607DACF79}" srcOrd="3" destOrd="0" presId="urn:microsoft.com/office/officeart/2008/layout/LinedList"/>
    <dgm:cxn modelId="{C3388FB5-C7AA-4D42-836E-0B2A755024A5}" type="presParOf" srcId="{0DECA130-F011-4B0C-9B89-CB276D571A29}" destId="{8F174CE1-69CA-4AAC-9BB3-37585298943E}" srcOrd="4" destOrd="0" presId="urn:microsoft.com/office/officeart/2008/layout/LinedList"/>
    <dgm:cxn modelId="{7DEA518C-76E7-4B0A-896A-732166C4BBFE}" type="presParOf" srcId="{8F174CE1-69CA-4AAC-9BB3-37585298943E}" destId="{CD7B1A07-94CA-4171-8CC0-0CE019ED4BC9}" srcOrd="0" destOrd="0" presId="urn:microsoft.com/office/officeart/2008/layout/LinedList"/>
    <dgm:cxn modelId="{067BA5D9-87FE-4C14-B387-8C74DA3E20F3}" type="presParOf" srcId="{8F174CE1-69CA-4AAC-9BB3-37585298943E}" destId="{1CEC0C62-6CB4-4AD4-8332-EFC62C2D2C52}" srcOrd="1" destOrd="0" presId="urn:microsoft.com/office/officeart/2008/layout/LinedList"/>
    <dgm:cxn modelId="{ADE80AB4-32D8-4F7B-9505-3ED82F4FD24C}" type="presParOf" srcId="{8F174CE1-69CA-4AAC-9BB3-37585298943E}" destId="{9A62A232-AB24-4266-BB50-9ED817005E0D}" srcOrd="2" destOrd="0" presId="urn:microsoft.com/office/officeart/2008/layout/LinedList"/>
    <dgm:cxn modelId="{1F4B05E6-F645-4239-9934-6B9A83CAB32E}" type="presParOf" srcId="{0DECA130-F011-4B0C-9B89-CB276D571A29}" destId="{1210BF3A-43EA-4654-B91A-4069CA9BCFA3}" srcOrd="5" destOrd="0" presId="urn:microsoft.com/office/officeart/2008/layout/LinedList"/>
    <dgm:cxn modelId="{F2439167-615F-4DF5-9D39-2DF8E0275030}" type="presParOf" srcId="{0DECA130-F011-4B0C-9B89-CB276D571A29}" destId="{C393B41F-53B9-47AB-9188-366EE836565F}" srcOrd="6" destOrd="0" presId="urn:microsoft.com/office/officeart/2008/layout/LinedList"/>
    <dgm:cxn modelId="{B46C3B45-AD69-4767-8DC6-E0EA118FAA2A}" type="presParOf" srcId="{0DECA130-F011-4B0C-9B89-CB276D571A29}" destId="{6F0AAD40-F7BD-4A96-9028-47E906C9EDF4}" srcOrd="7" destOrd="0" presId="urn:microsoft.com/office/officeart/2008/layout/LinedList"/>
    <dgm:cxn modelId="{FDAE706F-6536-4F0B-88F4-B700F0649BB7}" type="presParOf" srcId="{6F0AAD40-F7BD-4A96-9028-47E906C9EDF4}" destId="{B214D7E0-10A2-4EC0-B3D7-65E1E932A124}" srcOrd="0" destOrd="0" presId="urn:microsoft.com/office/officeart/2008/layout/LinedList"/>
    <dgm:cxn modelId="{C8712F59-CE3A-4E38-B010-AC0004ACFEE4}" type="presParOf" srcId="{6F0AAD40-F7BD-4A96-9028-47E906C9EDF4}" destId="{5D622C51-7FC0-470A-9EA3-6CFBA5FB416D}" srcOrd="1" destOrd="0" presId="urn:microsoft.com/office/officeart/2008/layout/LinedList"/>
    <dgm:cxn modelId="{E77DF343-6137-4493-B9B0-7CDE8D57283F}" type="presParOf" srcId="{6F0AAD40-F7BD-4A96-9028-47E906C9EDF4}" destId="{372764AE-82C1-4FC9-A664-CA8DD144B7D2}" srcOrd="2" destOrd="0" presId="urn:microsoft.com/office/officeart/2008/layout/LinedList"/>
    <dgm:cxn modelId="{496918CE-F9F4-45E0-A4FB-D59DB6C8BF4F}" type="presParOf" srcId="{0DECA130-F011-4B0C-9B89-CB276D571A29}" destId="{023D0368-3F40-4699-9FF1-F58C2E3B153B}" srcOrd="8" destOrd="0" presId="urn:microsoft.com/office/officeart/2008/layout/LinedList"/>
    <dgm:cxn modelId="{14EF5D45-C4F4-4F32-B4DE-767A1843A812}" type="presParOf" srcId="{0DECA130-F011-4B0C-9B89-CB276D571A29}" destId="{3E87D6E7-E2CB-4646-920C-8BBEC1BC1D2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71C39-C188-4F10-9709-821C3E489381}">
      <dsp:nvSpPr>
        <dsp:cNvPr id="0" name=""/>
        <dsp:cNvSpPr/>
      </dsp:nvSpPr>
      <dsp:spPr>
        <a:xfrm rot="16200000">
          <a:off x="1349430" y="-1334095"/>
          <a:ext cx="2709333" cy="5408195"/>
        </a:xfrm>
        <a:prstGeom prst="round1Rect">
          <a:avLst/>
        </a:prstGeom>
        <a:solidFill>
          <a:srgbClr val="529FD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Перечень форм, необходимых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к предоставлению, и их XML-шаблоны размещены на интернет-портале </a:t>
          </a:r>
          <a:r>
            <a:rPr lang="ru-RU" sz="1800" kern="1200" dirty="0" err="1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Карелиястата</a:t>
          </a:r>
          <a:r>
            <a:rPr lang="ru-RU" sz="1800" kern="12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8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http://10.rosstat.gov.ru</a:t>
          </a:r>
          <a:r>
            <a:rPr lang="en-US" sz="1800" kern="12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),</a:t>
          </a:r>
          <a:r>
            <a:rPr lang="ru-RU" sz="1800" kern="12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 раздел «Респондентам»\ Формы федерального статистического наблюдения\ Альбом форм федерального статистического наблюдения\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Поиск по формам \202</a:t>
          </a:r>
          <a:r>
            <a:rPr lang="en-US" sz="1800" kern="12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ru-RU" sz="1800" kern="12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15335"/>
        <a:ext cx="5408195" cy="2032000"/>
      </dsp:txXfrm>
    </dsp:sp>
    <dsp:sp modelId="{D5293014-462B-484C-AF0A-A8CA121D876E}">
      <dsp:nvSpPr>
        <dsp:cNvPr id="0" name=""/>
        <dsp:cNvSpPr/>
      </dsp:nvSpPr>
      <dsp:spPr>
        <a:xfrm>
          <a:off x="5408195" y="0"/>
          <a:ext cx="5408195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CBF1FD"/>
              </a:solidFill>
              <a:latin typeface="Arial" panose="020B0604020202020204" pitchFamily="34" charset="0"/>
              <a:cs typeface="Arial" panose="020B0604020202020204" pitchFamily="34" charset="0"/>
            </a:rPr>
            <a:t>Вместо фиксированной даты, ограничивающей срок предоставления информации, вводится диапазон, в рамках которого будет приниматься отчётность. Респондент имеет возможность сдавать отчётность с первого до последнего дня временного интервала, указанного в форме</a:t>
          </a:r>
          <a:endParaRPr lang="ru-RU" sz="1800" kern="1200" dirty="0">
            <a:solidFill>
              <a:srgbClr val="CBF1FD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8195" y="0"/>
        <a:ext cx="5408195" cy="2032000"/>
      </dsp:txXfrm>
    </dsp:sp>
    <dsp:sp modelId="{0B34E5BB-2A58-44E0-8D6C-B02121B74480}">
      <dsp:nvSpPr>
        <dsp:cNvPr id="0" name=""/>
        <dsp:cNvSpPr/>
      </dsp:nvSpPr>
      <dsp:spPr>
        <a:xfrm rot="10800000">
          <a:off x="0" y="2709333"/>
          <a:ext cx="5408195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DEDEDE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DEDEDE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CBF1FD"/>
              </a:solidFill>
              <a:latin typeface="Arial" panose="020B0604020202020204" pitchFamily="34" charset="0"/>
              <a:cs typeface="Arial" panose="020B0604020202020204" pitchFamily="34" charset="0"/>
            </a:rPr>
            <a:t>За непредставление первичных статистических данных должным образом и в срок респонденты подлежат привлечению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CBF1FD"/>
              </a:solidFill>
              <a:latin typeface="Arial" panose="020B0604020202020204" pitchFamily="34" charset="0"/>
              <a:cs typeface="Arial" panose="020B0604020202020204" pitchFamily="34" charset="0"/>
            </a:rPr>
            <a:t>к административной ответственности по статье 13.19 Кодекса Российской Федерации об административных правонарушениях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386666"/>
        <a:ext cx="5408195" cy="2032000"/>
      </dsp:txXfrm>
    </dsp:sp>
    <dsp:sp modelId="{C278E3EF-3039-4651-A25F-C7C64DCBE81E}">
      <dsp:nvSpPr>
        <dsp:cNvPr id="0" name=""/>
        <dsp:cNvSpPr/>
      </dsp:nvSpPr>
      <dsp:spPr>
        <a:xfrm rot="5400000">
          <a:off x="6757625" y="1359902"/>
          <a:ext cx="2709333" cy="5408195"/>
        </a:xfrm>
        <a:prstGeom prst="round1Rect">
          <a:avLst/>
        </a:prstGeom>
        <a:solidFill>
          <a:srgbClr val="529FD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По вопросам технической поддержки следует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800" kern="1200" dirty="0" err="1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Карелиястат</a:t>
          </a:r>
          <a:r>
            <a:rPr lang="ru-RU" sz="1800" kern="1200" dirty="0" smtClean="0">
              <a:solidFill>
                <a:srgbClr val="C1F90F"/>
              </a:solidFill>
              <a:latin typeface="Arial" panose="020B0604020202020204" pitchFamily="34" charset="0"/>
              <a:cs typeface="Arial" panose="020B0604020202020204" pitchFamily="34" charset="0"/>
            </a:rPr>
            <a:t> по телефону: 8 (814-2) 76-59-00</a:t>
          </a:r>
          <a:endParaRPr lang="ru-RU" sz="1800" kern="1200" dirty="0">
            <a:solidFill>
              <a:srgbClr val="C1F90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408195" y="3386666"/>
        <a:ext cx="5408195" cy="2032000"/>
      </dsp:txXfrm>
    </dsp:sp>
    <dsp:sp modelId="{5F104F69-11D3-4EA3-B7D4-BDF6C8392023}">
      <dsp:nvSpPr>
        <dsp:cNvPr id="0" name=""/>
        <dsp:cNvSpPr/>
      </dsp:nvSpPr>
      <dsp:spPr>
        <a:xfrm>
          <a:off x="2796604" y="1873063"/>
          <a:ext cx="5146989" cy="1748725"/>
        </a:xfrm>
        <a:prstGeom prst="roundRect">
          <a:avLst/>
        </a:prstGeom>
        <a:solidFill>
          <a:srgbClr val="DEDED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С 1 января 2022 года все юридические лица и индивидуальные предприниматели,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а также субъекты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малого предпринимательства обязаны предоставлять первичные статистические данные исключительно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в электронной форме</a:t>
          </a:r>
          <a:endParaRPr lang="ru-RU" sz="1800" kern="1200" dirty="0">
            <a:solidFill>
              <a:srgbClr val="E0002B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1970" y="1958429"/>
        <a:ext cx="4976257" cy="1577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BF218-CFA5-4358-B67B-D6F74F51ABA3}">
      <dsp:nvSpPr>
        <dsp:cNvPr id="0" name=""/>
        <dsp:cNvSpPr/>
      </dsp:nvSpPr>
      <dsp:spPr>
        <a:xfrm>
          <a:off x="0" y="2645"/>
          <a:ext cx="11217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CAE67-39CE-4F01-A132-D5743753D1E4}">
      <dsp:nvSpPr>
        <dsp:cNvPr id="0" name=""/>
        <dsp:cNvSpPr/>
      </dsp:nvSpPr>
      <dsp:spPr>
        <a:xfrm>
          <a:off x="0" y="2645"/>
          <a:ext cx="2029490" cy="5413375"/>
        </a:xfrm>
        <a:prstGeom prst="rect">
          <a:avLst/>
        </a:prstGeom>
        <a:solidFill>
          <a:srgbClr val="DEDEDE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ru-RU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 заполнении данных </a:t>
          </a:r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о размерах посевов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сельхозкультур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45"/>
        <a:ext cx="2029490" cy="5413375"/>
      </dsp:txXfrm>
    </dsp:sp>
    <dsp:sp modelId="{56172E90-3A6C-46AE-A9A1-669E7E91581A}">
      <dsp:nvSpPr>
        <dsp:cNvPr id="0" name=""/>
        <dsp:cNvSpPr/>
      </dsp:nvSpPr>
      <dsp:spPr>
        <a:xfrm>
          <a:off x="2197758" y="145645"/>
          <a:ext cx="8806020" cy="1525207"/>
        </a:xfrm>
        <a:prstGeom prst="rect">
          <a:avLst/>
        </a:prstGeom>
        <a:noFill/>
        <a:ln w="19050">
          <a:solidFill>
            <a:srgbClr val="EB5F6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Посевы </a:t>
          </a:r>
          <a:r>
            <a:rPr lang="ru-RU" sz="2000" kern="1200" dirty="0" err="1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сельхозкультур</a:t>
          </a:r>
          <a:r>
            <a:rPr lang="ru-RU" sz="2000" kern="12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, запаханные на зелёное удобрение (</a:t>
          </a:r>
          <a:r>
            <a:rPr lang="ru-RU" sz="2000" kern="1200" dirty="0" err="1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сидеральные</a:t>
          </a:r>
          <a:r>
            <a:rPr lang="ru-RU" sz="2000" kern="12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посевы) и посевы многолетних трав на </a:t>
          </a:r>
          <a:r>
            <a:rPr lang="ru-RU" sz="2000" kern="1200" dirty="0" err="1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залужение</a:t>
          </a:r>
          <a:r>
            <a:rPr lang="ru-RU" sz="2000" kern="12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, произведённые в порядке коренного улучшения естественных сенокосов и пастбищ, </a:t>
          </a:r>
          <a:r>
            <a:rPr lang="ru-RU" sz="2000" b="1" kern="1200" dirty="0" smtClean="0">
              <a:solidFill>
                <a:srgbClr val="E0002B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не включаются</a:t>
          </a:r>
          <a:r>
            <a:rPr lang="ru-RU" sz="2000" kern="1200" dirty="0" smtClean="0">
              <a:solidFill>
                <a:srgbClr val="E0002B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</a:t>
          </a:r>
          <a:r>
            <a:rPr lang="ru-RU" sz="2000" kern="12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в площади посевов по культурам и в общую посевную площадь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7758" y="145645"/>
        <a:ext cx="8806020" cy="1525207"/>
      </dsp:txXfrm>
    </dsp:sp>
    <dsp:sp modelId="{450318D1-839C-4A15-AA35-06DF43DADF0F}">
      <dsp:nvSpPr>
        <dsp:cNvPr id="0" name=""/>
        <dsp:cNvSpPr/>
      </dsp:nvSpPr>
      <dsp:spPr>
        <a:xfrm>
          <a:off x="2029490" y="1670852"/>
          <a:ext cx="89742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C0C62-6CB4-4AD4-8332-EFC62C2D2C52}">
      <dsp:nvSpPr>
        <dsp:cNvPr id="0" name=""/>
        <dsp:cNvSpPr/>
      </dsp:nvSpPr>
      <dsp:spPr>
        <a:xfrm>
          <a:off x="2197758" y="1813852"/>
          <a:ext cx="8806020" cy="1111880"/>
        </a:xfrm>
        <a:prstGeom prst="rect">
          <a:avLst/>
        </a:prstGeom>
        <a:noFill/>
        <a:ln w="19050">
          <a:solidFill>
            <a:srgbClr val="EB5F6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en-US" sz="2000" kern="120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ru-RU" sz="2000" kern="120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оответствующих</a:t>
          </a:r>
          <a:r>
            <a:rPr lang="ru-RU" sz="2000" kern="1200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строках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следует вписать </a:t>
          </a:r>
          <a:r>
            <a:rPr lang="ru-RU" sz="2000" kern="1200" dirty="0" smtClean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rPr>
            <a:t>наименования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зерновых культур, овощных (огурцы, помидоры, зеленый горошек, чеснок, прочие овощи), кормовых культур, посеянных в текущем году, с указанием данных о засеянных площадях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7758" y="1813852"/>
        <a:ext cx="8806020" cy="1111880"/>
      </dsp:txXfrm>
    </dsp:sp>
    <dsp:sp modelId="{1210BF3A-43EA-4654-B91A-4069CA9BCFA3}">
      <dsp:nvSpPr>
        <dsp:cNvPr id="0" name=""/>
        <dsp:cNvSpPr/>
      </dsp:nvSpPr>
      <dsp:spPr>
        <a:xfrm>
          <a:off x="2029490" y="2925733"/>
          <a:ext cx="89742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22C51-7FC0-470A-9EA3-6CFBA5FB416D}">
      <dsp:nvSpPr>
        <dsp:cNvPr id="0" name=""/>
        <dsp:cNvSpPr/>
      </dsp:nvSpPr>
      <dsp:spPr>
        <a:xfrm>
          <a:off x="2197758" y="3068733"/>
          <a:ext cx="8806020" cy="2202368"/>
        </a:xfrm>
        <a:prstGeom prst="rect">
          <a:avLst/>
        </a:prstGeom>
        <a:noFill/>
        <a:ln w="19050">
          <a:solidFill>
            <a:srgbClr val="EB5F6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E0002B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 строке </a:t>
          </a:r>
          <a:r>
            <a:rPr lang="en-US" sz="2000" kern="1200" dirty="0" smtClean="0">
              <a:solidFill>
                <a:srgbClr val="E0002B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22</a:t>
          </a:r>
          <a:r>
            <a:rPr lang="ru-RU" sz="2000" kern="12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указываются сохранившиеся к концу сева яровых посевы прошлых лет многолетних трав.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При наличии площадей, занятых многолетними травами посева прошлых лет </a:t>
          </a:r>
          <a:r>
            <a:rPr lang="ru-RU" sz="2000" kern="1200" dirty="0" smtClean="0">
              <a:solidFill>
                <a:srgbClr val="E0002B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за пределами агротехнических норм их продуктивного использования</a:t>
          </a:r>
          <a:r>
            <a:rPr lang="ru-RU" sz="2000" kern="12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, эти площади </a:t>
          </a:r>
          <a:r>
            <a:rPr lang="ru-RU" sz="2000" b="1" kern="1200" dirty="0" smtClean="0">
              <a:solidFill>
                <a:srgbClr val="E0002B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не включаются</a:t>
          </a:r>
          <a:r>
            <a:rPr lang="ru-RU" sz="2000" kern="12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в общую посевную площадь (продуктивность многолетних трав сохраняется для клевера – до 2-х лет, люцерны – до 7 лет, злаковых многолетних трав </a:t>
          </a:r>
          <a:r>
            <a:rPr lang="ru-RU" sz="2000" kern="12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Symbol"/>
            </a:rPr>
            <a:t></a:t>
          </a:r>
          <a:r>
            <a:rPr lang="ru-RU" sz="2000" kern="12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до 7 лет).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7758" y="3068733"/>
        <a:ext cx="8806020" cy="2202368"/>
      </dsp:txXfrm>
    </dsp:sp>
    <dsp:sp modelId="{023D0368-3F40-4699-9FF1-F58C2E3B153B}">
      <dsp:nvSpPr>
        <dsp:cNvPr id="0" name=""/>
        <dsp:cNvSpPr/>
      </dsp:nvSpPr>
      <dsp:spPr>
        <a:xfrm>
          <a:off x="2029490" y="5271101"/>
          <a:ext cx="89742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02.05.2023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2</a:t>
            </a:fld>
            <a:endParaRPr lang="en-US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6" y="0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9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90" y="3845860"/>
            <a:ext cx="486081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30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2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9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43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9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6" y="1289168"/>
            <a:ext cx="5339663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3" y="1289170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68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5" y="1569808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7033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67870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213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49810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12971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4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4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164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297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50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25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2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50" y="843939"/>
            <a:ext cx="6347255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6" y="1155506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5" y="1684752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754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928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76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9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3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497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508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457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3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229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6" y="0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9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90" y="3845860"/>
            <a:ext cx="4860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30" y="5527407"/>
            <a:ext cx="55657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2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3759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7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6" y="1687112"/>
            <a:ext cx="525899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97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8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663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6" y="1766889"/>
            <a:ext cx="5339663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0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3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0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9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81" y="1308393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4" y="105218"/>
            <a:ext cx="917339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8" y="457347"/>
            <a:ext cx="383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4621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9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2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6094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0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42" y="779146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5" y="3493454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1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9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22" y="48961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22" y="34229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22" y="6924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10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80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9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229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6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3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6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3" y="5855925"/>
            <a:ext cx="5273699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8" y="5855917"/>
            <a:ext cx="864047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7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885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5" y="1742157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7"/>
            <a:ext cx="405131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6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7" y="5019121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504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32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9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4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40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8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40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41505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9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43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115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2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50" y="843939"/>
            <a:ext cx="6347255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6" y="1155506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5" y="1684752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9283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6" y="1766889"/>
            <a:ext cx="5339663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431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9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6" y="1289168"/>
            <a:ext cx="5339663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3" y="1289170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0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9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6" y="1289168"/>
            <a:ext cx="5339663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3" y="1289170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5" y="1569808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6290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86809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989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39151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3614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4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4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370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739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303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52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85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5" y="1569808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385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718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9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3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550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15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093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3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109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6" y="0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9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90" y="3845860"/>
            <a:ext cx="4860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30" y="5527407"/>
            <a:ext cx="55657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2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4300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7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6" y="1687112"/>
            <a:ext cx="525899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989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8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296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0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3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0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9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81" y="1308393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4" y="105218"/>
            <a:ext cx="917339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8" y="457347"/>
            <a:ext cx="383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986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9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2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84802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0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42" y="779146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5" y="3493454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1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9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22" y="48961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22" y="34229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22" y="6924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10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80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9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368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6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3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6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3" y="5855925"/>
            <a:ext cx="5273699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8" y="5855917"/>
            <a:ext cx="864047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7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1050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5" y="1742157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7"/>
            <a:ext cx="405131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6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7" y="5019121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143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32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9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4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40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8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40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7524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9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43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844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2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50" y="843939"/>
            <a:ext cx="6347255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6" y="1155506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5" y="1684752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0857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6" y="1766889"/>
            <a:ext cx="5339663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32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9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6" y="1289168"/>
            <a:ext cx="5339663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3" y="1289170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3726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5" y="1569808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93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60209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9290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711345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13910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6" y="0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9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90" y="3845860"/>
            <a:ext cx="486081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30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2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0224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0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3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0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9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81" y="1308393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4" y="105218"/>
            <a:ext cx="917339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8" y="457347"/>
            <a:ext cx="383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2007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9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2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12698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0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42" y="779146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5" y="3493454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1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9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22" y="48961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22" y="34229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22" y="6924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10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80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9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848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6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3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6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3" y="5855925"/>
            <a:ext cx="5273699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8" y="5855917"/>
            <a:ext cx="864047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7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733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5" y="1742157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7"/>
            <a:ext cx="405131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6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7" y="5019121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9384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32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9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4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40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8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40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79383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8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5683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7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6" y="1687112"/>
            <a:ext cx="525899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4616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9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43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951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2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50" y="843939"/>
            <a:ext cx="6347255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6" y="1155506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5" y="1684752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691665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6" y="1766889"/>
            <a:ext cx="5339663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3782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9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6" y="1289168"/>
            <a:ext cx="5339663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3" y="1289170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0803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5" y="1569808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7115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75748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3492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836040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751087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0AE-3B3E-4C27-AC31-B3ABCFCDC8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D149-D0AF-47FC-9C0E-6D4045771A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437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0AE-3B3E-4C27-AC31-B3ABCFCDC8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D149-D0AF-47FC-9C0E-6D4045771A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3973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0AE-3B3E-4C27-AC31-B3ABCFCDC8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D149-D0AF-47FC-9C0E-6D4045771A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5102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0AE-3B3E-4C27-AC31-B3ABCFCDC8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D149-D0AF-47FC-9C0E-6D4045771A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658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0AE-3B3E-4C27-AC31-B3ABCFCDC8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D149-D0AF-47FC-9C0E-6D4045771A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967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0AE-3B3E-4C27-AC31-B3ABCFCDC8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D149-D0AF-47FC-9C0E-6D4045771A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3150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0AE-3B3E-4C27-AC31-B3ABCFCDC8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D149-D0AF-47FC-9C0E-6D4045771A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7499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0AE-3B3E-4C27-AC31-B3ABCFCDC8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D149-D0AF-47FC-9C0E-6D4045771A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34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4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4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873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0AE-3B3E-4C27-AC31-B3ABCFCDC8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D149-D0AF-47FC-9C0E-6D4045771A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4419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0AE-3B3E-4C27-AC31-B3ABCFCDC8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D149-D0AF-47FC-9C0E-6D4045771A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4251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0AE-3B3E-4C27-AC31-B3ABCFCDC8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D149-D0AF-47FC-9C0E-6D4045771A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4669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5"/>
            <a:ext cx="1048823" cy="210795"/>
          </a:xfrm>
          <a:prstGeom prst="rect">
            <a:avLst/>
          </a:prstGeom>
        </p:spPr>
        <p:txBody>
          <a:bodyPr vert="horz" wrap="square" lIns="0" tIns="10636" rIns="0" bIns="0" rtlCol="0">
            <a:spAutoFit/>
          </a:bodyPr>
          <a:lstStyle/>
          <a:p>
            <a:pPr marL="10636" defTabSz="765188">
              <a:spcBef>
                <a:spcPts val="84"/>
              </a:spcBef>
            </a:pPr>
            <a:r>
              <a:rPr sz="1300" b="1" spc="-38" dirty="0">
                <a:solidFill>
                  <a:srgbClr val="334286"/>
                </a:solidFill>
                <a:cs typeface="Arial"/>
              </a:rPr>
              <a:t>РОССТАТ</a:t>
            </a:r>
            <a:endParaRPr sz="13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64" y="0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defTabSz="765188"/>
            <a:endParaRPr sz="150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8" y="6355702"/>
            <a:ext cx="2743200" cy="365125"/>
          </a:xfrm>
          <a:prstGeom prst="rect">
            <a:avLst/>
          </a:prstGeom>
        </p:spPr>
        <p:txBody>
          <a:bodyPr vert="horz" lIns="76522" tIns="38261" rIns="76522" bIns="38261" rtlCol="0" anchor="ctr"/>
          <a:lstStyle>
            <a:lvl1pPr algn="r"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19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defTabSz="765188"/>
            <a:endParaRPr sz="150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38" y="536140"/>
            <a:ext cx="2613235" cy="936897"/>
          </a:xfrm>
          <a:prstGeom prst="rect">
            <a:avLst/>
          </a:prstGeom>
        </p:spPr>
        <p:txBody>
          <a:bodyPr lIns="76522" tIns="38261" rIns="76522" bIns="38261" anchor="t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43" y="1687112"/>
            <a:ext cx="8310783" cy="4668570"/>
          </a:xfrm>
          <a:prstGeom prst="rect">
            <a:avLst/>
          </a:prstGeom>
        </p:spPr>
        <p:txBody>
          <a:bodyPr lIns="76522" tIns="38261" rIns="76522" bIns="38261"/>
          <a:lstStyle>
            <a:lvl1pPr marL="10636" indent="0" algn="l" defTabSz="765188" rtl="0" eaLnBrk="1" latinLnBrk="0" hangingPunct="1">
              <a:buNone/>
              <a:defRPr lang="ru-RU" sz="1300" kern="1200" spc="-8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22" tIns="38261" rIns="76522" bIns="38261" rtlCol="0" anchor="ctr"/>
          <a:lstStyle/>
          <a:p>
            <a:pPr algn="ctr" defTabSz="765188"/>
            <a:endParaRPr lang="ru-RU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651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2" y="0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8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6" y="5527408"/>
            <a:ext cx="55657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1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2551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0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1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4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9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1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7" y="1308389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4" y="105220"/>
            <a:ext cx="917339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4" y="457347"/>
            <a:ext cx="383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89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0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3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0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9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81" y="1308393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4" y="105218"/>
            <a:ext cx="917339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8" y="457347"/>
            <a:ext cx="383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9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620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754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910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284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237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9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3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371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909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473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3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764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9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2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6" y="0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9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90" y="3845860"/>
            <a:ext cx="4860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30" y="5527407"/>
            <a:ext cx="55657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2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145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7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6" y="1687112"/>
            <a:ext cx="525899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001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8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0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3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0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9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81" y="1308393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4" y="105218"/>
            <a:ext cx="917339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8" y="457347"/>
            <a:ext cx="383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36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9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2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4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0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42" y="779146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5" y="3493454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1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9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22" y="48961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22" y="34229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22" y="6924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10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80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9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35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6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3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6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3" y="5855925"/>
            <a:ext cx="5273699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8" y="5855917"/>
            <a:ext cx="864047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7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416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5" y="1742157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7"/>
            <a:ext cx="405131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6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7" y="5019121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879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32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9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4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40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8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40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9496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9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43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0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42" y="779146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5" y="3493454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1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9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22" y="48961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22" y="34229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22" y="6924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10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80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9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2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50" y="843939"/>
            <a:ext cx="6347255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6" y="1155506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5" y="1684752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72002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6" y="1766889"/>
            <a:ext cx="5339663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3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9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6" y="1289168"/>
            <a:ext cx="5339663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3" y="1289170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42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5" y="1569808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17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31898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297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28269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18157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4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4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893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77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6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3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6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3" y="5855925"/>
            <a:ext cx="5273699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8" y="5855917"/>
            <a:ext cx="864047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7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539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109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75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540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122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9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3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776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756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493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3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22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6" y="0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9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90" y="3845860"/>
            <a:ext cx="4860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30" y="5527407"/>
            <a:ext cx="55657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2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47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5" y="1742157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7"/>
            <a:ext cx="405131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6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7" y="5019121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7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6" y="1687112"/>
            <a:ext cx="525899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329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8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013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0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3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0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9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81" y="1308393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4" y="105218"/>
            <a:ext cx="917339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8" y="457347"/>
            <a:ext cx="383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48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9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2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4329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0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42" y="779146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5" y="3493454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1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9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22" y="48961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22" y="34229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22" y="6924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10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80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9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763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6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3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6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3" y="5855925"/>
            <a:ext cx="5273699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8" y="5855917"/>
            <a:ext cx="864047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7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4951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5" y="1742157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7"/>
            <a:ext cx="405131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6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7" y="5019121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790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32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9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4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40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8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40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744590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9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43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779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2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50" y="843939"/>
            <a:ext cx="6347255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6" y="1155506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5" y="1684752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863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32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9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4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40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8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40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6" y="1766889"/>
            <a:ext cx="5339663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445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9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6" y="1289168"/>
            <a:ext cx="5339663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3" y="1289170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685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5" y="1569808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3389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162203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245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137043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93706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4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4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519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14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591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8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371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47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083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841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9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3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460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56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963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3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435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6" y="0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9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90" y="3845860"/>
            <a:ext cx="4860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30" y="5527407"/>
            <a:ext cx="55657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2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175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7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6" y="1687112"/>
            <a:ext cx="525899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686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7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6" y="1687112"/>
            <a:ext cx="525899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8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619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0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3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0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9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81" y="1308393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4" y="105218"/>
            <a:ext cx="917339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8" y="457347"/>
            <a:ext cx="383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7791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9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2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3574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0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42" y="779146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5" y="3493454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1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9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22" y="48961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22" y="34229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22" y="6924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10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80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9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658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6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3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6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3" y="5855925"/>
            <a:ext cx="5273699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8" y="5855917"/>
            <a:ext cx="864047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7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6187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5" y="1742157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7"/>
            <a:ext cx="405131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6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7" y="5019121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636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32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9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4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1" y="3031457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40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8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40" y="2231365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20145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9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43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62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2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50" y="843939"/>
            <a:ext cx="6347255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6" y="1155506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5" y="1684752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62992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8" y="118435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8" y="7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6" y="1766889"/>
            <a:ext cx="5339663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7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28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61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3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AD5FF"/>
            </a:gs>
            <a:gs pos="55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AD5FF"/>
            </a:gs>
            <a:gs pos="55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9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5" y="6172209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9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0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AD5FF"/>
            </a:gs>
            <a:gs pos="55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9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5" y="6172209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9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5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AD5FF"/>
            </a:gs>
            <a:gs pos="55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9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5" y="6172209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9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3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AD5FF"/>
            </a:gs>
            <a:gs pos="55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9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5" y="6172209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9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7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AD5FF"/>
            </a:gs>
            <a:gs pos="55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9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5/2/2023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5" y="6172209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9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6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AD5FF"/>
            </a:gs>
            <a:gs pos="55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AD5FF"/>
            </a:gs>
            <a:gs pos="55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A10AE-3B3E-4C27-AC31-B3ABCFCDC8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DD149-D0AF-47FC-9C0E-6D4045771A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7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3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1345" y="3431973"/>
            <a:ext cx="8475368" cy="120032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400" dirty="0" smtClean="0"/>
              <a:t>О предоставлении форм статистической отчётности крестьянскими (фермерскими) хозяйствами </a:t>
            </a:r>
            <a:endParaRPr lang="en-US" sz="2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и индивидуальными предпринимателями</a:t>
            </a: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8636" y="4693027"/>
            <a:ext cx="5565775" cy="28982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Порядок и сроки предоставления в 202</a:t>
            </a:r>
            <a:r>
              <a:rPr lang="en-US" sz="2000" dirty="0" smtClean="0">
                <a:solidFill>
                  <a:schemeClr val="bg1"/>
                </a:solidFill>
              </a:rPr>
              <a:t>3</a:t>
            </a:r>
            <a:r>
              <a:rPr lang="ru-RU" sz="2000" dirty="0" smtClean="0">
                <a:solidFill>
                  <a:schemeClr val="bg1"/>
                </a:solidFill>
              </a:rPr>
              <a:t> году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8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9601200" y="65087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A50B87-748F-495D-B0C2-AC29B34DF7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5540188" y="5396953"/>
            <a:ext cx="6426525" cy="1494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800" kern="1200" smtClean="0">
                <a:solidFill>
                  <a:srgbClr val="C00000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ru-RU" sz="900" b="1" i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b="1" i="1" dirty="0" smtClean="0">
                <a:solidFill>
                  <a:srgbClr val="3342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Федеральной службы государственной  статистики </a:t>
            </a:r>
            <a:endParaRPr lang="en-US" sz="1400" b="1" i="1" dirty="0" smtClean="0">
              <a:solidFill>
                <a:srgbClr val="3342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b="1" i="1" dirty="0" smtClean="0">
                <a:solidFill>
                  <a:srgbClr val="3342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Карелия</a:t>
            </a:r>
          </a:p>
          <a:p>
            <a:pPr>
              <a:spcBef>
                <a:spcPts val="0"/>
              </a:spcBef>
            </a:pPr>
            <a:endParaRPr lang="ru-RU" sz="1000" b="1" i="1" dirty="0" smtClean="0">
              <a:solidFill>
                <a:schemeClr val="accent5">
                  <a:lumMod val="75000"/>
                </a:schemeClr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специалист-эксперт Отдела  статистики предприятий, сельского хозяйства, региональных счетов, балансов, ведения Статистического регистра </a:t>
            </a:r>
            <a:endParaRPr lang="en-US" sz="1400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общероссийских классификаторов </a:t>
            </a:r>
            <a:r>
              <a:rPr lang="ru-RU" sz="1400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.М.Лузанова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900" b="1" i="1" dirty="0" smtClean="0">
              <a:solidFill>
                <a:schemeClr val="accent5">
                  <a:lumMod val="75000"/>
                </a:schemeClr>
              </a:solidFill>
              <a:latin typeface="Garamond" pitchFamily="18" charset="0"/>
            </a:endParaRPr>
          </a:p>
          <a:p>
            <a:pPr algn="r">
              <a:spcBef>
                <a:spcPts val="0"/>
              </a:spcBef>
            </a:pPr>
            <a:endParaRPr lang="ru-RU" sz="900" b="1" i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03969" y="488137"/>
            <a:ext cx="11541993" cy="202397"/>
            <a:chOff x="1439587" y="2710536"/>
            <a:chExt cx="10403789" cy="121945"/>
          </a:xfrm>
        </p:grpSpPr>
        <p:sp>
          <p:nvSpPr>
            <p:cNvPr id="1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2276073" y="2710536"/>
              <a:ext cx="238082" cy="121945"/>
              <a:chOff x="2667374" y="2710536"/>
              <a:chExt cx="238082" cy="121945"/>
            </a:xfrm>
          </p:grpSpPr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5" y="2710536"/>
                <a:ext cx="238081" cy="12194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E3220780-6680-4841-865E-817FA8855396}"/>
              </a:ext>
            </a:extLst>
          </p:cNvPr>
          <p:cNvGrpSpPr/>
          <p:nvPr/>
        </p:nvGrpSpPr>
        <p:grpSpPr>
          <a:xfrm>
            <a:off x="11245922" y="5779262"/>
            <a:ext cx="477559" cy="530571"/>
            <a:chOff x="9713943" y="5158410"/>
            <a:chExt cx="425316" cy="472528"/>
          </a:xfrm>
        </p:grpSpPr>
        <p:sp>
          <p:nvSpPr>
            <p:cNvPr id="11" name="object 16">
              <a:extLst>
                <a:ext uri="{FF2B5EF4-FFF2-40B4-BE49-F238E27FC236}">
                  <a16:creationId xmlns="" xmlns:a16="http://schemas.microsoft.com/office/drawing/2014/main" id="{F3827ACC-58A1-3444-AC54-8131C98A6582}"/>
                </a:ext>
              </a:extLst>
            </p:cNvPr>
            <p:cNvSpPr/>
            <p:nvPr/>
          </p:nvSpPr>
          <p:spPr>
            <a:xfrm>
              <a:off x="9713943" y="5158410"/>
              <a:ext cx="425316" cy="472528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>
              <a:extLst>
                <a:ext uri="{FF2B5EF4-FFF2-40B4-BE49-F238E27FC236}">
                  <a16:creationId xmlns="" xmlns:a16="http://schemas.microsoft.com/office/drawing/2014/main" id="{F739E72F-A39C-D541-99E8-34A9B78F642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9458" y="121864"/>
            <a:ext cx="2141085" cy="23883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" y="925975"/>
            <a:ext cx="10166434" cy="393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41948" y="162444"/>
            <a:ext cx="2404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dirty="0" smtClean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№2-фермер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0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03969" y="488137"/>
            <a:ext cx="11541993" cy="202397"/>
            <a:chOff x="1439587" y="2710536"/>
            <a:chExt cx="10403789" cy="121945"/>
          </a:xfrm>
        </p:grpSpPr>
        <p:sp>
          <p:nvSpPr>
            <p:cNvPr id="1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2276073" y="2710536"/>
              <a:ext cx="238082" cy="121945"/>
              <a:chOff x="2667374" y="2710536"/>
              <a:chExt cx="238082" cy="121945"/>
            </a:xfrm>
          </p:grpSpPr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5" y="2710536"/>
                <a:ext cx="238081" cy="12194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E3220780-6680-4841-865E-817FA8855396}"/>
              </a:ext>
            </a:extLst>
          </p:cNvPr>
          <p:cNvGrpSpPr/>
          <p:nvPr/>
        </p:nvGrpSpPr>
        <p:grpSpPr>
          <a:xfrm>
            <a:off x="11245922" y="5779262"/>
            <a:ext cx="477559" cy="530571"/>
            <a:chOff x="9713943" y="5158410"/>
            <a:chExt cx="425316" cy="472528"/>
          </a:xfrm>
        </p:grpSpPr>
        <p:sp>
          <p:nvSpPr>
            <p:cNvPr id="11" name="object 16">
              <a:extLst>
                <a:ext uri="{FF2B5EF4-FFF2-40B4-BE49-F238E27FC236}">
                  <a16:creationId xmlns="" xmlns:a16="http://schemas.microsoft.com/office/drawing/2014/main" id="{F3827ACC-58A1-3444-AC54-8131C98A6582}"/>
                </a:ext>
              </a:extLst>
            </p:cNvPr>
            <p:cNvSpPr/>
            <p:nvPr/>
          </p:nvSpPr>
          <p:spPr>
            <a:xfrm>
              <a:off x="9713943" y="5158410"/>
              <a:ext cx="425316" cy="472528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>
              <a:extLst>
                <a:ext uri="{FF2B5EF4-FFF2-40B4-BE49-F238E27FC236}">
                  <a16:creationId xmlns="" xmlns:a16="http://schemas.microsoft.com/office/drawing/2014/main" id="{F739E72F-A39C-D541-99E8-34A9B78F642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9458" y="121864"/>
            <a:ext cx="2141085" cy="23883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41948" y="162444"/>
            <a:ext cx="2404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dirty="0" smtClean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№2-фермер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848641"/>
              </p:ext>
            </p:extLst>
          </p:nvPr>
        </p:nvGraphicFramePr>
        <p:xfrm>
          <a:off x="867564" y="1260641"/>
          <a:ext cx="10042074" cy="3977640"/>
        </p:xfrm>
        <a:graphic>
          <a:graphicData uri="http://schemas.openxmlformats.org/drawingml/2006/table">
            <a:tbl>
              <a:tblPr firstRow="1" firstCol="1" bandRow="1"/>
              <a:tblGrid>
                <a:gridCol w="2218236"/>
                <a:gridCol w="553082"/>
                <a:gridCol w="2294965"/>
                <a:gridCol w="737227"/>
                <a:gridCol w="921370"/>
                <a:gridCol w="737227"/>
                <a:gridCol w="921370"/>
                <a:gridCol w="737227"/>
                <a:gridCol w="921370"/>
              </a:tblGrid>
              <a:tr h="1195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насаждений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Коды по ОКПД2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насаждений, га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том числе насаждений в плодоносящем возрасте, га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Фактически убрано</a:t>
                      </a:r>
                      <a:b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(из гр. 5), га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Фактический сбор урожая, ц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Средний сбор с 1 га, 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(гр. 8 / гр. 6)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том числе с площади в плодоносящем возрасте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Плодовые: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семечковые (яблоня, груша, айва и другие)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2101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01.24.10.001.АГ</a:t>
                      </a:r>
                      <a:r>
                        <a:rPr lang="ru-RU" sz="900" baseline="30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aseline="30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aseline="30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aseline="30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aseline="30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aseline="30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aseline="30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косточковые (слива, вишня, черешня, абрикос, персик и другие)</a:t>
                      </a:r>
                    </a:p>
                  </a:txBody>
                  <a:tcPr marL="72656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2102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01.24.23.001.АГ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орехоплодные (грецкий орех, миндаль, фундук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другие)</a:t>
                      </a:r>
                    </a:p>
                  </a:txBody>
                  <a:tcPr marL="72656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2103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01.25.3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Ягодники</a:t>
                      </a:r>
                      <a:r>
                        <a:rPr lang="ru-RU" sz="900" baseline="30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(земляника, клубника, малина, смородина, крыжовник, черноплодная рябина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другие), включая ягодники в междурядьях плодовых насаждений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2201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01.25.01.101.АГ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Виноградники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2301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01.21.1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lang="ru-RU" sz="900" baseline="30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(указать вид и соответствующий код строки)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49" marR="28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308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aseline="30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Заполняется на 1 ноября (20 ноября).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aseline="30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АГ – локальный код по ОКПД2.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aseline="30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Информация по закрытому грунту не включается, а отражается в разделе 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aseline="30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Субтропические (2104), цитрусовые (2203), хмель (2306), чай – сортовой лист (2307).</a:t>
                      </a:r>
                    </a:p>
                  </a:txBody>
                  <a:tcPr marL="25949" marR="2802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1814" y="848395"/>
            <a:ext cx="8504429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Раздел 3. Многолетние насаждения</a:t>
            </a:r>
            <a:r>
              <a:rPr kumimoji="0" lang="ru-RU" altLang="ru-RU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03969" y="504082"/>
            <a:ext cx="11541993" cy="203569"/>
            <a:chOff x="1439587" y="2710536"/>
            <a:chExt cx="10403789" cy="121945"/>
          </a:xfrm>
        </p:grpSpPr>
        <p:sp>
          <p:nvSpPr>
            <p:cNvPr id="1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2276073" y="2710536"/>
              <a:ext cx="238082" cy="121945"/>
              <a:chOff x="2667374" y="2710536"/>
              <a:chExt cx="238082" cy="121945"/>
            </a:xfrm>
          </p:grpSpPr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5" y="2710536"/>
                <a:ext cx="238081" cy="12194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E3220780-6680-4841-865E-817FA8855396}"/>
              </a:ext>
            </a:extLst>
          </p:cNvPr>
          <p:cNvGrpSpPr/>
          <p:nvPr/>
        </p:nvGrpSpPr>
        <p:grpSpPr>
          <a:xfrm>
            <a:off x="11245922" y="5779262"/>
            <a:ext cx="477559" cy="530571"/>
            <a:chOff x="9713943" y="5158410"/>
            <a:chExt cx="425316" cy="472528"/>
          </a:xfrm>
        </p:grpSpPr>
        <p:sp>
          <p:nvSpPr>
            <p:cNvPr id="11" name="object 16">
              <a:extLst>
                <a:ext uri="{FF2B5EF4-FFF2-40B4-BE49-F238E27FC236}">
                  <a16:creationId xmlns="" xmlns:a16="http://schemas.microsoft.com/office/drawing/2014/main" id="{F3827ACC-58A1-3444-AC54-8131C98A6582}"/>
                </a:ext>
              </a:extLst>
            </p:cNvPr>
            <p:cNvSpPr/>
            <p:nvPr/>
          </p:nvSpPr>
          <p:spPr>
            <a:xfrm>
              <a:off x="9713943" y="5158410"/>
              <a:ext cx="425316" cy="472528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>
              <a:extLst>
                <a:ext uri="{FF2B5EF4-FFF2-40B4-BE49-F238E27FC236}">
                  <a16:creationId xmlns="" xmlns:a16="http://schemas.microsoft.com/office/drawing/2014/main" id="{F739E72F-A39C-D541-99E8-34A9B78F642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73135" y="17851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618" y="102738"/>
            <a:ext cx="2141085" cy="23883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78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975360"/>
            <a:ext cx="9574848" cy="343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55671" y="178515"/>
            <a:ext cx="2469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dirty="0" smtClean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№2-фермер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4" y="4195240"/>
            <a:ext cx="9826625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9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03969" y="504082"/>
            <a:ext cx="11541993" cy="203569"/>
            <a:chOff x="1439587" y="2710536"/>
            <a:chExt cx="10403789" cy="121945"/>
          </a:xfrm>
        </p:grpSpPr>
        <p:sp>
          <p:nvSpPr>
            <p:cNvPr id="1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2276073" y="2710536"/>
              <a:ext cx="238082" cy="121945"/>
              <a:chOff x="2667374" y="2710536"/>
              <a:chExt cx="238082" cy="121945"/>
            </a:xfrm>
          </p:grpSpPr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5" y="2710536"/>
                <a:ext cx="238081" cy="12194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E3220780-6680-4841-865E-817FA8855396}"/>
              </a:ext>
            </a:extLst>
          </p:cNvPr>
          <p:cNvGrpSpPr/>
          <p:nvPr/>
        </p:nvGrpSpPr>
        <p:grpSpPr>
          <a:xfrm>
            <a:off x="11245922" y="5779262"/>
            <a:ext cx="477559" cy="530571"/>
            <a:chOff x="9713943" y="5158410"/>
            <a:chExt cx="425316" cy="472528"/>
          </a:xfrm>
        </p:grpSpPr>
        <p:sp>
          <p:nvSpPr>
            <p:cNvPr id="11" name="object 16">
              <a:extLst>
                <a:ext uri="{FF2B5EF4-FFF2-40B4-BE49-F238E27FC236}">
                  <a16:creationId xmlns="" xmlns:a16="http://schemas.microsoft.com/office/drawing/2014/main" id="{F3827ACC-58A1-3444-AC54-8131C98A6582}"/>
                </a:ext>
              </a:extLst>
            </p:cNvPr>
            <p:cNvSpPr/>
            <p:nvPr/>
          </p:nvSpPr>
          <p:spPr>
            <a:xfrm>
              <a:off x="9713943" y="5158410"/>
              <a:ext cx="425316" cy="472528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>
              <a:extLst>
                <a:ext uri="{FF2B5EF4-FFF2-40B4-BE49-F238E27FC236}">
                  <a16:creationId xmlns="" xmlns:a16="http://schemas.microsoft.com/office/drawing/2014/main" id="{F739E72F-A39C-D541-99E8-34A9B78F642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73135" y="17851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618" y="102738"/>
            <a:ext cx="2141085" cy="23883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55671" y="178515"/>
            <a:ext cx="2469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dirty="0" smtClean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№2-фермер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969" y="680147"/>
            <a:ext cx="1931581" cy="5629685"/>
          </a:xfrm>
          <a:prstGeom prst="rect">
            <a:avLst/>
          </a:prstGeom>
          <a:solidFill>
            <a:srgbClr val="D3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заполнении отчёта  «Сведения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 сборе урожая сельскохозяйственных культур» просим обратить внимание на 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следующее: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7599" y="2413000"/>
            <a:ext cx="8858323" cy="1612900"/>
          </a:xfrm>
          <a:prstGeom prst="rect">
            <a:avLst/>
          </a:prstGeom>
          <a:solidFill>
            <a:srgbClr val="D3E6F5"/>
          </a:solidFill>
          <a:ln>
            <a:solidFill>
              <a:srgbClr val="213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разделе 2 в строках 1702 – 1706 отражаются данные о производстве </a:t>
            </a:r>
          </a:p>
          <a:p>
            <a:pPr algn="ctr"/>
            <a:r>
              <a:rPr lang="ru-RU" u="sng" dirty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овощей закрытого грунта (в центнерах)</a:t>
            </a:r>
            <a:r>
              <a:rPr lang="ru-RU" dirty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dirty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строке 1711 – </a:t>
            </a:r>
            <a:r>
              <a:rPr lang="ru-RU" u="sng" dirty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другой продукции </a:t>
            </a:r>
            <a:r>
              <a:rPr lang="ru-RU" dirty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u="sng" dirty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тысячах штук с 1-2 десятичными знаками после запятой</a:t>
            </a:r>
            <a:r>
              <a:rPr lang="ru-RU" dirty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луковицы, рассада цветочных, овощных, </a:t>
            </a:r>
            <a:endParaRPr lang="ru-RU" dirty="0" smtClean="0">
              <a:solidFill>
                <a:srgbClr val="71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ягодных </a:t>
            </a:r>
            <a:r>
              <a:rPr lang="ru-RU" dirty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культур, рассада цветов, культуры декоративные, цветы срезанные, </a:t>
            </a:r>
            <a:r>
              <a:rPr lang="ru-RU" dirty="0" smtClean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другая продукция (реализованная, не для внутреннего потребления)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87599" y="4203700"/>
            <a:ext cx="8858323" cy="1725987"/>
          </a:xfrm>
          <a:prstGeom prst="rect">
            <a:avLst/>
          </a:prstGeom>
          <a:solidFill>
            <a:srgbClr val="D3E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разделе </a:t>
            </a: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данные 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объёмах фактически 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реализованной продукции собственного производства </a:t>
            </a: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физическом весе</a:t>
            </a: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показываются </a:t>
            </a:r>
            <a:r>
              <a:rPr lang="ru-RU" u="sng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отчётный год</a:t>
            </a:r>
            <a:r>
              <a:rPr lang="ru-RU" b="1" u="sng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Отражается продукция, </a:t>
            </a: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реализованная 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как на своей территории, так и за </a:t>
            </a: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её пределами: 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перерабатывающим </a:t>
            </a: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организациям, 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организациям оптовой </a:t>
            </a: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торговли, на 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рынке</a:t>
            </a:r>
            <a:r>
              <a:rPr lang="ru-RU" u="sng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учитывается также 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продукция подаренная, отданная в оплату за услуги, в оплату  труда </a:t>
            </a: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наёмным работникам</a:t>
            </a:r>
            <a:endParaRPr lang="ru-RU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87599" y="650846"/>
            <a:ext cx="8858323" cy="1571654"/>
          </a:xfrm>
          <a:prstGeom prst="rect">
            <a:avLst/>
          </a:prstGeom>
          <a:solidFill>
            <a:srgbClr val="D3E6F5"/>
          </a:solidFill>
          <a:ln>
            <a:solidFill>
              <a:srgbClr val="213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разделе 1 учитывается хозяйственное использование </a:t>
            </a:r>
            <a:r>
              <a:rPr lang="ru-RU" dirty="0" err="1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сельхозкультур</a:t>
            </a: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т.е. 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если площадь посева культуры была использована </a:t>
            </a:r>
          </a:p>
          <a:p>
            <a:pPr algn="ctr">
              <a:spcAft>
                <a:spcPts val="0"/>
              </a:spcAft>
            </a:pPr>
            <a:r>
              <a:rPr lang="ru-RU" u="sng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 по первоначальному назначению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 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графе 4 данная площадь отражается </a:t>
            </a:r>
            <a:b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u="sng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фактическому использованию </a:t>
            </a:r>
            <a:r>
              <a:rPr lang="ru-RU" u="sng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u="sng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03969" y="565303"/>
            <a:ext cx="11541993" cy="169691"/>
            <a:chOff x="1439587" y="2710536"/>
            <a:chExt cx="10403789" cy="121945"/>
          </a:xfrm>
        </p:grpSpPr>
        <p:sp>
          <p:nvSpPr>
            <p:cNvPr id="1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2276073" y="2710536"/>
              <a:ext cx="238082" cy="121945"/>
              <a:chOff x="2667374" y="2710536"/>
              <a:chExt cx="238082" cy="121945"/>
            </a:xfrm>
          </p:grpSpPr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5" y="2710536"/>
                <a:ext cx="238081" cy="12194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60618" y="82577"/>
            <a:ext cx="2141085" cy="23883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9620" y="284643"/>
            <a:ext cx="2846341" cy="28047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№3-фермер</a:t>
            </a:r>
            <a:endParaRPr lang="ru-RU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833378"/>
            <a:ext cx="10658253" cy="538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9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03969" y="565303"/>
            <a:ext cx="11541993" cy="174993"/>
            <a:chOff x="1439587" y="2710536"/>
            <a:chExt cx="10403789" cy="121945"/>
          </a:xfrm>
        </p:grpSpPr>
        <p:sp>
          <p:nvSpPr>
            <p:cNvPr id="1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2276073" y="2710536"/>
              <a:ext cx="238082" cy="121945"/>
              <a:chOff x="2667374" y="2710536"/>
              <a:chExt cx="238082" cy="121945"/>
            </a:xfrm>
          </p:grpSpPr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5" y="2710536"/>
                <a:ext cx="238081" cy="12194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61866" y="82577"/>
            <a:ext cx="2004335" cy="23883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43406" y="305874"/>
            <a:ext cx="2802556" cy="24727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E0002B"/>
                </a:solidFill>
              </a:rPr>
              <a:t>Форма №3-фермер</a:t>
            </a:r>
            <a:endParaRPr lang="ru-RU" dirty="0">
              <a:solidFill>
                <a:srgbClr val="E0002B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4" y="740297"/>
            <a:ext cx="10568223" cy="514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8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03969" y="565303"/>
            <a:ext cx="11541993" cy="203569"/>
            <a:chOff x="1439587" y="2710536"/>
            <a:chExt cx="10403789" cy="121945"/>
          </a:xfrm>
        </p:grpSpPr>
        <p:sp>
          <p:nvSpPr>
            <p:cNvPr id="1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2276073" y="2710536"/>
              <a:ext cx="238082" cy="121945"/>
              <a:chOff x="2667374" y="2710536"/>
              <a:chExt cx="238082" cy="121945"/>
            </a:xfrm>
          </p:grpSpPr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5" y="2710536"/>
                <a:ext cx="238081" cy="12194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60618" y="82577"/>
            <a:ext cx="2141085" cy="23883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17871" y="318024"/>
            <a:ext cx="2655567" cy="24727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№3-фермер</a:t>
            </a:r>
            <a:endParaRPr lang="ru-RU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6" y="800674"/>
            <a:ext cx="10579518" cy="564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2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03969" y="565303"/>
            <a:ext cx="11541993" cy="235370"/>
            <a:chOff x="1439587" y="2710536"/>
            <a:chExt cx="10403789" cy="121945"/>
          </a:xfrm>
        </p:grpSpPr>
        <p:sp>
          <p:nvSpPr>
            <p:cNvPr id="1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2276073" y="2710536"/>
              <a:ext cx="238082" cy="121945"/>
              <a:chOff x="2667374" y="2710536"/>
              <a:chExt cx="238082" cy="121945"/>
            </a:xfrm>
          </p:grpSpPr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5" y="2710536"/>
                <a:ext cx="238081" cy="12194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60618" y="151325"/>
            <a:ext cx="2141085" cy="23883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43407" y="338726"/>
            <a:ext cx="2802555" cy="24727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E0002B"/>
                </a:solidFill>
              </a:rPr>
              <a:t>Форма №3-фермер</a:t>
            </a:r>
            <a:endParaRPr lang="ru-RU" dirty="0">
              <a:solidFill>
                <a:srgbClr val="E0002B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6" y="800674"/>
            <a:ext cx="10579518" cy="564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1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03969" y="565303"/>
            <a:ext cx="11541993" cy="235370"/>
            <a:chOff x="1439587" y="2710536"/>
            <a:chExt cx="10403789" cy="121945"/>
          </a:xfrm>
        </p:grpSpPr>
        <p:sp>
          <p:nvSpPr>
            <p:cNvPr id="1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2276073" y="2710536"/>
              <a:ext cx="238082" cy="121945"/>
              <a:chOff x="2667374" y="2710536"/>
              <a:chExt cx="238082" cy="121945"/>
            </a:xfrm>
          </p:grpSpPr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5" y="2710536"/>
                <a:ext cx="238081" cy="12194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60618" y="151325"/>
            <a:ext cx="2141085" cy="23883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43407" y="338726"/>
            <a:ext cx="2802555" cy="247279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E0002B"/>
                </a:solidFill>
              </a:rPr>
              <a:t>Форма №3-фермер</a:t>
            </a:r>
            <a:endParaRPr lang="ru-RU" dirty="0">
              <a:solidFill>
                <a:srgbClr val="E0002B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820" y="939800"/>
            <a:ext cx="11428921" cy="50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kern="0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форме показываются продукция и поголовье, принадлежащие </a:t>
            </a:r>
            <a:endParaRPr lang="ru-RU" kern="0" dirty="0" smtClean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ctr"/>
            <a:r>
              <a:rPr lang="ru-RU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крестьянскому (фермерскому) хозяйству, так и лично главе и членам хозяйства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5802" y="1686046"/>
            <a:ext cx="2160000" cy="4724400"/>
          </a:xfrm>
          <a:prstGeom prst="rect">
            <a:avLst/>
          </a:prstGeom>
          <a:solidFill>
            <a:srgbClr val="D3E6F5"/>
          </a:solidFill>
          <a:ln>
            <a:solidFill>
              <a:srgbClr val="713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производство скота и птицы </a:t>
            </a:r>
            <a:endParaRPr lang="ru-RU" dirty="0" smtClean="0">
              <a:solidFill>
                <a:srgbClr val="283583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убой (в живом весе) (строка 01) следует включить всю продажу </a:t>
            </a:r>
            <a:endParaRPr lang="ru-RU" dirty="0" smtClean="0">
              <a:solidFill>
                <a:srgbClr val="283583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мясо, а также потребление </a:t>
            </a:r>
            <a:endParaRPr lang="ru-RU" dirty="0" smtClean="0">
              <a:solidFill>
                <a:srgbClr val="283583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своём 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хозяйстве забитого скота.</a:t>
            </a:r>
          </a:p>
          <a:p>
            <a:pPr lvl="0" algn="ctr"/>
            <a:r>
              <a:rPr lang="ru-RU" u="sng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Продажа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молодняка скота </a:t>
            </a:r>
            <a:endParaRPr lang="ru-RU" dirty="0" smtClean="0">
              <a:solidFill>
                <a:srgbClr val="283583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птицы </a:t>
            </a:r>
            <a:endParaRPr lang="ru-RU" dirty="0" smtClean="0">
              <a:solidFill>
                <a:srgbClr val="283583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ctr"/>
            <a:r>
              <a:rPr lang="ru-RU" u="sng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 </a:t>
            </a:r>
            <a:r>
              <a:rPr lang="ru-RU" u="sng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дальнейшего </a:t>
            </a:r>
            <a:r>
              <a:rPr lang="ru-RU" u="sng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выращивания </a:t>
            </a:r>
          </a:p>
          <a:p>
            <a:pPr lvl="0" algn="ctr"/>
            <a:r>
              <a:rPr lang="ru-RU" u="sng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 включается! </a:t>
            </a:r>
            <a:endParaRPr lang="ru-RU" u="sng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11041" y="1676400"/>
            <a:ext cx="2160000" cy="4724400"/>
          </a:xfrm>
          <a:prstGeom prst="rect">
            <a:avLst/>
          </a:prstGeom>
          <a:solidFill>
            <a:srgbClr val="D3E6F5"/>
          </a:solidFill>
          <a:ln>
            <a:solidFill>
              <a:srgbClr val="713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производство молока от всех видов животных (строка 08) включается </a:t>
            </a: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всё 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фактически надоенное молоко </a:t>
            </a:r>
            <a:endParaRPr lang="ru-RU" dirty="0" smtClean="0">
              <a:solidFill>
                <a:srgbClr val="283583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физическом весе), включая молоко, израсходованное на выпойку молодняка </a:t>
            </a:r>
            <a:endParaRPr lang="ru-RU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2920" y="1676400"/>
            <a:ext cx="2160000" cy="4724400"/>
          </a:xfrm>
          <a:prstGeom prst="rect">
            <a:avLst/>
          </a:prstGeom>
          <a:solidFill>
            <a:srgbClr val="95C4E7"/>
          </a:solidFill>
          <a:ln>
            <a:solidFill>
              <a:srgbClr val="713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Разделе 2</a:t>
            </a:r>
          </a:p>
          <a:p>
            <a:pPr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поголовье скота включается численность скота и </a:t>
            </a:r>
            <a:r>
              <a:rPr lang="ru-RU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птицы </a:t>
            </a:r>
          </a:p>
          <a:p>
            <a:pPr algn="ctr"/>
            <a:r>
              <a:rPr lang="ru-RU" b="1" u="sng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b="1" u="sng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возрастов</a:t>
            </a:r>
            <a:endParaRPr lang="ru-RU" b="1" u="sng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79497" y="1676400"/>
            <a:ext cx="2160000" cy="4724400"/>
          </a:xfrm>
          <a:prstGeom prst="rect">
            <a:avLst/>
          </a:prstGeom>
          <a:solidFill>
            <a:srgbClr val="D3E6F5"/>
          </a:solidFill>
          <a:ln>
            <a:solidFill>
              <a:srgbClr val="713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 заполнении </a:t>
            </a:r>
          </a:p>
          <a:p>
            <a:pPr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Раздела 3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(число родившихся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купленных, проданных </a:t>
            </a:r>
            <a:endParaRPr lang="ru-RU" dirty="0" smtClean="0">
              <a:solidFill>
                <a:srgbClr val="283583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забитых </a:t>
            </a:r>
            <a:r>
              <a:rPr lang="ru-RU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голов </a:t>
            </a:r>
            <a:r>
              <a:rPr lang="ru-RU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скота) </a:t>
            </a:r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учитывать численность скота, имеющегося </a:t>
            </a:r>
          </a:p>
          <a:p>
            <a:pPr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начало года.</a:t>
            </a:r>
          </a:p>
          <a:p>
            <a:pPr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скота </a:t>
            </a:r>
          </a:p>
          <a:p>
            <a:pPr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конец года должно соответствовать полученному результату</a:t>
            </a:r>
            <a:endParaRPr lang="ru-RU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4303" y="1676400"/>
            <a:ext cx="2160000" cy="4724400"/>
          </a:xfrm>
          <a:prstGeom prst="rect">
            <a:avLst/>
          </a:prstGeom>
          <a:solidFill>
            <a:srgbClr val="95C4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стр.01-07 забитые </a:t>
            </a:r>
          </a:p>
          <a:p>
            <a:pPr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проданные </a:t>
            </a:r>
          </a:p>
          <a:p>
            <a:pPr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мясо </a:t>
            </a:r>
          </a:p>
          <a:p>
            <a:pPr algn="ctr"/>
            <a:r>
              <a:rPr lang="ru-RU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скот и птица показываются </a:t>
            </a:r>
          </a:p>
          <a:p>
            <a:pPr algn="ctr"/>
            <a:r>
              <a:rPr lang="ru-RU" b="1" u="sng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живом весе </a:t>
            </a:r>
            <a:endParaRPr lang="ru-RU" b="1" u="sng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122744" y="775505"/>
            <a:ext cx="10069975" cy="385436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200" dirty="0" smtClean="0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представления </a:t>
            </a:r>
            <a:r>
              <a:rPr lang="ru-RU" sz="7200" dirty="0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отчётов</a:t>
            </a:r>
          </a:p>
          <a:p>
            <a:pPr algn="ctr"/>
            <a:r>
              <a:rPr lang="ru-RU" sz="7200" dirty="0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применением ЭП можно ознакомиться на официальном</a:t>
            </a:r>
          </a:p>
          <a:p>
            <a:pPr algn="ctr"/>
            <a:r>
              <a:rPr lang="ru-RU" sz="7200" dirty="0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интернет-портале </a:t>
            </a:r>
            <a:r>
              <a:rPr lang="ru-RU" sz="7200" dirty="0" err="1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Карелиястата</a:t>
            </a:r>
            <a:r>
              <a:rPr lang="ru-RU" sz="7200" dirty="0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7200" u="sng" dirty="0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https://10.rosstat.gov.ru</a:t>
            </a:r>
          </a:p>
          <a:p>
            <a:pPr algn="ctr"/>
            <a:r>
              <a:rPr lang="ru-RU" sz="7200" dirty="0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разделе Респондентам/Статистическая отчётность</a:t>
            </a:r>
          </a:p>
          <a:p>
            <a:pPr algn="ctr"/>
            <a:r>
              <a:rPr lang="ru-RU" sz="7200" dirty="0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электронном виде</a:t>
            </a:r>
            <a:r>
              <a:rPr lang="ru-RU" sz="6400" dirty="0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algn="ctr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8000" spc="0" dirty="0" smtClean="0">
              <a:solidFill>
                <a:srgbClr val="0A5E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algn="ctr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8000" spc="0" dirty="0" smtClean="0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Подробную </a:t>
            </a:r>
            <a:r>
              <a:rPr lang="ru-RU" sz="8000" spc="0" dirty="0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</a:t>
            </a:r>
          </a:p>
          <a:p>
            <a:pPr algn="ctr"/>
            <a:r>
              <a:rPr lang="ru-RU" sz="8000" dirty="0" smtClean="0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8000" dirty="0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статистике сельского хозяйства можно получить </a:t>
            </a:r>
          </a:p>
          <a:p>
            <a:pPr algn="ctr"/>
            <a:r>
              <a:rPr lang="ru-RU" sz="8000" dirty="0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специалистов </a:t>
            </a:r>
            <a:r>
              <a:rPr lang="ru-RU" sz="8000" dirty="0" err="1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Карелиястата</a:t>
            </a:r>
            <a:endParaRPr lang="ru-RU" sz="8000" dirty="0">
              <a:solidFill>
                <a:srgbClr val="0A5E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0" dirty="0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телефонам : 8 (814-2) 78-00-27</a:t>
            </a:r>
          </a:p>
          <a:p>
            <a:pPr algn="ctr"/>
            <a:r>
              <a:rPr lang="ru-RU" sz="8000" dirty="0">
                <a:solidFill>
                  <a:srgbClr val="0A5E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8 (814-2) 78-55-04</a:t>
            </a:r>
          </a:p>
          <a:p>
            <a:pPr algn="ctr"/>
            <a:endParaRPr lang="ru-RU" sz="4800" dirty="0">
              <a:solidFill>
                <a:srgbClr val="283583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283583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559" y="174473"/>
            <a:ext cx="2141085" cy="23883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6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AD5FF"/>
            </a:gs>
            <a:gs pos="55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rgbClr val="9AD5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459" y="179928"/>
            <a:ext cx="2141085" cy="23883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3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574691" y="476673"/>
            <a:ext cx="11172693" cy="5714578"/>
          </a:xfrm>
          <a:prstGeom prst="rect">
            <a:avLst/>
          </a:prstGeom>
        </p:spPr>
        <p:txBody>
          <a:bodyPr lIns="76522" tIns="38261" rIns="76522" bIns="38261"/>
          <a:lstStyle>
            <a:lvl1pPr marL="25323" indent="0" algn="l" defTabSz="1821876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ru-RU" sz="3000" kern="1200" spc="-2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  <a:lvl2pPr marL="1366401" indent="-455489" algn="l" defTabSz="18218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7336" indent="-455489" algn="l" defTabSz="18218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8268" indent="-455489" algn="l" defTabSz="18218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99202" indent="-455489" algn="l" defTabSz="18218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0134" indent="-455489" algn="l" defTabSz="18218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1064" indent="-455489" algn="l" defTabSz="18218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31997" indent="-455489" algn="l" defTabSz="18218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2925" indent="-455489" algn="l" defTabSz="18218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7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17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371" y="-2870417"/>
            <a:ext cx="11233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1200" b="1" dirty="0">
              <a:solidFill>
                <a:srgbClr val="4F81BD">
                  <a:lumMod val="75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3333" y="4096987"/>
            <a:ext cx="3084049" cy="1938992"/>
          </a:xfrm>
          <a:prstGeom prst="rect">
            <a:avLst/>
          </a:prstGeom>
          <a:solidFill>
            <a:srgbClr val="F1DCF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</a:t>
            </a:r>
            <a:r>
              <a:rPr lang="ru-RU" sz="2000" dirty="0" smtClean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№3-фермер «Сведения </a:t>
            </a:r>
            <a:endParaRPr lang="en-US" sz="2000" dirty="0" smtClean="0">
              <a:solidFill>
                <a:srgbClr val="71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dirty="0" smtClean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производстве продукции животноводства </a:t>
            </a:r>
            <a:endParaRPr lang="en-US" sz="2000" dirty="0" smtClean="0">
              <a:solidFill>
                <a:srgbClr val="71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dirty="0" smtClean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поголовье скота»</a:t>
            </a:r>
            <a:endParaRPr lang="ru-RU" sz="2000" dirty="0">
              <a:solidFill>
                <a:srgbClr val="71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372" y="2483207"/>
            <a:ext cx="2929564" cy="1754326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Крестьянские (фермерские) хозяйства и индивидуальные </a:t>
            </a:r>
            <a:r>
              <a:rPr lang="ru-RU" dirty="0" smtClean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предприниматели, занимающиеся сельским хозяйством</a:t>
            </a:r>
            <a:endParaRPr lang="ru-RU" sz="2400" dirty="0">
              <a:solidFill>
                <a:srgbClr val="71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4961628" y="2040491"/>
            <a:ext cx="2398817" cy="400110"/>
          </a:xfrm>
          <a:prstGeom prst="rect">
            <a:avLst/>
          </a:prstGeom>
          <a:solidFill>
            <a:srgbClr val="9AD5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Растениеводство</a:t>
            </a:r>
            <a:endParaRPr lang="ru-RU" sz="2000" dirty="0">
              <a:solidFill>
                <a:srgbClr val="71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3260" y="4068257"/>
            <a:ext cx="2398817" cy="400110"/>
          </a:xfrm>
          <a:prstGeom prst="rect">
            <a:avLst/>
          </a:prstGeom>
          <a:solidFill>
            <a:srgbClr val="9AD5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Животноводство</a:t>
            </a:r>
            <a:endParaRPr lang="ru-RU" sz="1600" dirty="0">
              <a:solidFill>
                <a:srgbClr val="71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8663332" y="934782"/>
            <a:ext cx="3084053" cy="1015663"/>
          </a:xfrm>
          <a:prstGeom prst="rect">
            <a:avLst/>
          </a:prstGeom>
          <a:solidFill>
            <a:srgbClr val="BBFBE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Ф.№</a:t>
            </a:r>
            <a:r>
              <a:rPr lang="ru-RU" sz="2000" dirty="0" smtClean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1-фермер </a:t>
            </a:r>
            <a:r>
              <a:rPr lang="ru-RU" sz="2000" dirty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об итогах сева под урожай»</a:t>
            </a:r>
            <a:endParaRPr lang="ru-RU" cap="small" dirty="0">
              <a:solidFill>
                <a:srgbClr val="71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8663333" y="2090800"/>
            <a:ext cx="3084050" cy="1631216"/>
          </a:xfrm>
          <a:prstGeom prst="rect">
            <a:avLst/>
          </a:prstGeom>
          <a:solidFill>
            <a:srgbClr val="BBFBE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000" dirty="0" smtClean="0">
                <a:solidFill>
                  <a:srgbClr val="713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.№2-фермер «Сведения о сборе урожая сельскохозяйственных культур»</a:t>
            </a:r>
            <a:endParaRPr lang="ru-RU" sz="2000" dirty="0">
              <a:solidFill>
                <a:srgbClr val="713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7552707" y="1567543"/>
            <a:ext cx="991874" cy="5641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552707" y="2331547"/>
            <a:ext cx="991874" cy="5748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552707" y="4330934"/>
            <a:ext cx="991874" cy="7355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5" y="476672"/>
            <a:ext cx="11736599" cy="16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50828" y="6284890"/>
            <a:ext cx="1096557" cy="463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941936" y="6126856"/>
            <a:ext cx="80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68" y="844172"/>
            <a:ext cx="7191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48FDBB0-A6AD-41A8-AF6D-F8E18E78D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942" y="4698708"/>
            <a:ext cx="1273018" cy="100648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20736715">
            <a:off x="3577229" y="2179493"/>
            <a:ext cx="1160939" cy="578487"/>
          </a:xfrm>
          <a:prstGeom prst="rightArrow">
            <a:avLst/>
          </a:prstGeom>
          <a:solidFill>
            <a:srgbClr val="D3E6F5"/>
          </a:solidFill>
          <a:ln>
            <a:solidFill>
              <a:srgbClr val="D3E6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660053">
            <a:off x="3519437" y="3847655"/>
            <a:ext cx="1226254" cy="601721"/>
          </a:xfrm>
          <a:prstGeom prst="rightArrow">
            <a:avLst/>
          </a:prstGeom>
          <a:solidFill>
            <a:srgbClr val="D3E6F5"/>
          </a:solidFill>
          <a:ln>
            <a:solidFill>
              <a:srgbClr val="D3E6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AD5FF"/>
            </a:gs>
            <a:gs pos="100000">
              <a:srgbClr val="ACD5F7"/>
            </a:gs>
            <a:gs pos="0">
              <a:srgbClr val="9AD5FF">
                <a:lumMod val="10000"/>
                <a:lumOff val="90000"/>
              </a:srgbClr>
            </a:gs>
            <a:gs pos="10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39592" y="3031457"/>
            <a:ext cx="2883031" cy="3072460"/>
          </a:xfrm>
        </p:spPr>
        <p:txBody>
          <a:bodyPr/>
          <a:lstStyle/>
          <a:p>
            <a:pPr algn="ctr"/>
            <a:r>
              <a:rPr lang="ru-RU" sz="1800" dirty="0" smtClean="0">
                <a:ea typeface="Times New Roman"/>
              </a:rPr>
              <a:t>Предоставляют </a:t>
            </a:r>
            <a:r>
              <a:rPr lang="ru-RU" sz="1800" dirty="0" err="1" smtClean="0">
                <a:ea typeface="Times New Roman"/>
              </a:rPr>
              <a:t>хозяйства,имеющие</a:t>
            </a:r>
            <a:r>
              <a:rPr lang="ru-RU" sz="1800" dirty="0" smtClean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посевные </a:t>
            </a:r>
            <a:r>
              <a:rPr lang="ru-RU" sz="1800" dirty="0" smtClean="0">
                <a:ea typeface="Times New Roman"/>
              </a:rPr>
              <a:t>площади сельскохозяйственных культур</a:t>
            </a:r>
          </a:p>
          <a:p>
            <a:pPr algn="ctr"/>
            <a:endParaRPr lang="ru-RU" sz="1800" dirty="0" smtClean="0">
              <a:ea typeface="Times New Roman"/>
            </a:endParaRPr>
          </a:p>
          <a:p>
            <a:pPr algn="ctr"/>
            <a:r>
              <a:rPr lang="ru-RU" sz="1800" dirty="0" smtClean="0">
                <a:ea typeface="Times New Roman"/>
              </a:rPr>
              <a:t> </a:t>
            </a:r>
          </a:p>
          <a:p>
            <a:pPr algn="ctr"/>
            <a:r>
              <a:rPr lang="ru-RU" sz="1800" dirty="0" smtClean="0">
                <a:solidFill>
                  <a:srgbClr val="FDDC75"/>
                </a:solidFill>
              </a:rPr>
              <a:t>Срок </a:t>
            </a:r>
            <a:r>
              <a:rPr lang="ru-RU" sz="1800" dirty="0">
                <a:solidFill>
                  <a:srgbClr val="FDDC75"/>
                </a:solidFill>
              </a:rPr>
              <a:t>предоставления – не позднее 15 </a:t>
            </a:r>
            <a:r>
              <a:rPr lang="ru-RU" sz="1800" dirty="0" smtClean="0">
                <a:solidFill>
                  <a:srgbClr val="FDDC75"/>
                </a:solidFill>
              </a:rPr>
              <a:t>июня</a:t>
            </a:r>
          </a:p>
          <a:p>
            <a:pPr algn="ctr"/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782968" y="3031457"/>
            <a:ext cx="2960421" cy="3072460"/>
          </a:xfrm>
        </p:spPr>
        <p:txBody>
          <a:bodyPr/>
          <a:lstStyle/>
          <a:p>
            <a:pPr lvl="0" algn="ctr"/>
            <a:r>
              <a:rPr lang="ru-RU" sz="1800" dirty="0">
                <a:solidFill>
                  <a:prstClr val="white"/>
                </a:solidFill>
                <a:ea typeface="Times New Roman"/>
              </a:rPr>
              <a:t>Предоставляют хозяйства</a:t>
            </a:r>
            <a:r>
              <a:rPr lang="ru-RU" sz="1800" dirty="0" smtClean="0">
                <a:solidFill>
                  <a:prstClr val="white"/>
                </a:solidFill>
                <a:ea typeface="Times New Roman"/>
              </a:rPr>
              <a:t>, имеющие посевы  </a:t>
            </a:r>
            <a:r>
              <a:rPr lang="ru-RU" sz="1800" dirty="0">
                <a:solidFill>
                  <a:prstClr val="white"/>
                </a:solidFill>
                <a:ea typeface="Times New Roman"/>
              </a:rPr>
              <a:t>сельскохозяйственных </a:t>
            </a:r>
            <a:r>
              <a:rPr lang="ru-RU" sz="1800" dirty="0" smtClean="0">
                <a:solidFill>
                  <a:prstClr val="white"/>
                </a:solidFill>
                <a:ea typeface="Times New Roman"/>
              </a:rPr>
              <a:t>культур или площади многолетних насаждений</a:t>
            </a:r>
          </a:p>
          <a:p>
            <a:pPr lvl="0" algn="ctr"/>
            <a:endParaRPr lang="ru-RU" sz="1800" dirty="0">
              <a:solidFill>
                <a:prstClr val="white"/>
              </a:solidFill>
              <a:ea typeface="Times New Roman"/>
            </a:endParaRPr>
          </a:p>
          <a:p>
            <a:pPr algn="ctr">
              <a:spcBef>
                <a:spcPts val="0"/>
              </a:spcBef>
            </a:pPr>
            <a:endParaRPr lang="ru-RU" sz="1800" dirty="0" smtClean="0">
              <a:solidFill>
                <a:srgbClr val="FDDC75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800" dirty="0" smtClean="0">
                <a:solidFill>
                  <a:srgbClr val="FDDC75"/>
                </a:solidFill>
              </a:rPr>
              <a:t>Срок </a:t>
            </a:r>
            <a:r>
              <a:rPr lang="ru-RU" sz="1800" dirty="0">
                <a:solidFill>
                  <a:srgbClr val="FDDC75"/>
                </a:solidFill>
              </a:rPr>
              <a:t>предоставления – не позднее </a:t>
            </a:r>
            <a:r>
              <a:rPr lang="ru-RU" sz="1800" dirty="0" smtClean="0">
                <a:solidFill>
                  <a:srgbClr val="FDDC75"/>
                </a:solidFill>
              </a:rPr>
              <a:t>21 ноября</a:t>
            </a:r>
            <a:endParaRPr lang="ru-RU" sz="1800" dirty="0">
              <a:solidFill>
                <a:srgbClr val="FDDC75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1282541" y="1806066"/>
            <a:ext cx="3289465" cy="1400272"/>
          </a:xfrm>
        </p:spPr>
        <p:txBody>
          <a:bodyPr/>
          <a:lstStyle/>
          <a:p>
            <a:r>
              <a:rPr lang="ru-RU" sz="2000" dirty="0" smtClean="0">
                <a:solidFill>
                  <a:srgbClr val="2B3583"/>
                </a:solidFill>
              </a:rPr>
              <a:t>Отчёт по ф.№1-фермер</a:t>
            </a:r>
            <a:endParaRPr lang="ru-RU" sz="2000" dirty="0">
              <a:solidFill>
                <a:srgbClr val="2B3583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4690754" y="1806066"/>
            <a:ext cx="3052636" cy="1400272"/>
          </a:xfrm>
        </p:spPr>
        <p:txBody>
          <a:bodyPr/>
          <a:lstStyle/>
          <a:p>
            <a:r>
              <a:rPr lang="ru-RU" sz="2000" dirty="0">
                <a:solidFill>
                  <a:srgbClr val="71309D"/>
                </a:solidFill>
              </a:rPr>
              <a:t>Отчёт по ф.</a:t>
            </a:r>
            <a:r>
              <a:rPr lang="ru-RU" sz="2000" dirty="0" smtClean="0">
                <a:solidFill>
                  <a:srgbClr val="71309D"/>
                </a:solidFill>
              </a:rPr>
              <a:t>№2-фермер</a:t>
            </a:r>
            <a:endParaRPr lang="ru-RU" sz="2000" dirty="0">
              <a:solidFill>
                <a:srgbClr val="71309D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E3220780-6680-4841-865E-817FA8855396}"/>
              </a:ext>
            </a:extLst>
          </p:cNvPr>
          <p:cNvGrpSpPr/>
          <p:nvPr/>
        </p:nvGrpSpPr>
        <p:grpSpPr>
          <a:xfrm>
            <a:off x="11454199" y="5764700"/>
            <a:ext cx="494109" cy="499100"/>
            <a:chOff x="9699205" y="5186438"/>
            <a:chExt cx="440055" cy="444500"/>
          </a:xfrm>
        </p:grpSpPr>
        <p:sp>
          <p:nvSpPr>
            <p:cNvPr id="14" name="object 16">
              <a:extLst>
                <a:ext uri="{FF2B5EF4-FFF2-40B4-BE49-F238E27FC236}">
                  <a16:creationId xmlns="" xmlns:a16="http://schemas.microsoft.com/office/drawing/2014/main" id="{F3827ACC-58A1-3444-AC54-8131C98A658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7">
              <a:extLst>
                <a:ext uri="{FF2B5EF4-FFF2-40B4-BE49-F238E27FC236}">
                  <a16:creationId xmlns="" xmlns:a16="http://schemas.microsoft.com/office/drawing/2014/main" id="{F739E72F-A39C-D541-99E8-34A9B78F642E}"/>
                </a:ext>
              </a:extLst>
            </p:cNvPr>
            <p:cNvSpPr/>
            <p:nvPr/>
          </p:nvSpPr>
          <p:spPr>
            <a:xfrm>
              <a:off x="9847624" y="5292379"/>
              <a:ext cx="148420" cy="1961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>
          <a:xfrm>
            <a:off x="8166040" y="2113807"/>
            <a:ext cx="3122394" cy="795647"/>
          </a:xfrm>
        </p:spPr>
        <p:txBody>
          <a:bodyPr/>
          <a:lstStyle/>
          <a:p>
            <a:pPr lvl="0"/>
            <a:r>
              <a:rPr lang="ru-RU" sz="2000" dirty="0">
                <a:solidFill>
                  <a:srgbClr val="E0002B"/>
                </a:solidFill>
              </a:rPr>
              <a:t>Отчёт по ф.</a:t>
            </a:r>
            <a:r>
              <a:rPr lang="ru-RU" sz="2000" dirty="0" smtClean="0">
                <a:solidFill>
                  <a:srgbClr val="E0002B"/>
                </a:solidFill>
              </a:rPr>
              <a:t>№3-фермер</a:t>
            </a:r>
            <a:endParaRPr lang="ru-RU" sz="2000" dirty="0">
              <a:solidFill>
                <a:srgbClr val="E0002B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8166042" y="3031457"/>
            <a:ext cx="2956631" cy="2893093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endParaRPr lang="ru-RU" sz="1800" dirty="0" smtClean="0">
              <a:solidFill>
                <a:srgbClr val="FDDC75"/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ru-RU" sz="1800" dirty="0">
                <a:solidFill>
                  <a:prstClr val="white"/>
                </a:solidFill>
                <a:ea typeface="Times New Roman"/>
              </a:rPr>
              <a:t>Предоставляют хозяйства, </a:t>
            </a:r>
            <a:r>
              <a:rPr lang="ru-RU" sz="1800" dirty="0" smtClean="0">
                <a:solidFill>
                  <a:prstClr val="white"/>
                </a:solidFill>
                <a:ea typeface="Times New Roman"/>
              </a:rPr>
              <a:t>имеющие</a:t>
            </a:r>
            <a:r>
              <a:rPr lang="en-US" sz="1800" dirty="0" smtClean="0">
                <a:solidFill>
                  <a:prstClr val="white"/>
                </a:solidFill>
                <a:ea typeface="Times New Roman"/>
              </a:rPr>
              <a:t> </a:t>
            </a:r>
            <a:r>
              <a:rPr lang="ru-RU" sz="1800" dirty="0" smtClean="0">
                <a:solidFill>
                  <a:prstClr val="white"/>
                </a:solidFill>
                <a:ea typeface="Times New Roman"/>
              </a:rPr>
              <a:t>поголовье сельскохозяйственных животных</a:t>
            </a:r>
            <a:endParaRPr lang="ru-RU" sz="1800" dirty="0">
              <a:solidFill>
                <a:srgbClr val="FDDC75"/>
              </a:solidFill>
            </a:endParaRPr>
          </a:p>
          <a:p>
            <a:pPr lvl="0" algn="ctr"/>
            <a:endParaRPr lang="ru-RU" sz="1800" dirty="0" smtClean="0">
              <a:solidFill>
                <a:srgbClr val="FDDC75"/>
              </a:solidFill>
            </a:endParaRPr>
          </a:p>
          <a:p>
            <a:pPr lvl="0" algn="ctr">
              <a:spcBef>
                <a:spcPts val="0"/>
              </a:spcBef>
            </a:pPr>
            <a:endParaRPr lang="ru-RU" sz="1800" dirty="0" smtClean="0">
              <a:solidFill>
                <a:srgbClr val="FDDC75"/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ru-RU" sz="1800" dirty="0" smtClean="0">
                <a:solidFill>
                  <a:srgbClr val="FDDC75"/>
                </a:solidFill>
              </a:rPr>
              <a:t>Срок </a:t>
            </a:r>
            <a:r>
              <a:rPr lang="ru-RU" sz="1800" dirty="0">
                <a:solidFill>
                  <a:srgbClr val="FDDC75"/>
                </a:solidFill>
              </a:rPr>
              <a:t>предоставления – </a:t>
            </a:r>
            <a:endParaRPr lang="ru-RU" sz="1800" dirty="0" smtClean="0">
              <a:solidFill>
                <a:srgbClr val="FDDC75"/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ru-RU" sz="1800" dirty="0" smtClean="0">
                <a:solidFill>
                  <a:srgbClr val="FDDC75"/>
                </a:solidFill>
              </a:rPr>
              <a:t>с 4 по 9 января</a:t>
            </a:r>
            <a:endParaRPr lang="ru-RU" sz="1800" dirty="0">
              <a:solidFill>
                <a:srgbClr val="FDDC75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6704" y="77153"/>
            <a:ext cx="2141085" cy="23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КАРЕЛИЯСТАТ</a:t>
            </a:r>
            <a:endParaRPr lang="ru-RU" sz="1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397103"/>
            <a:ext cx="11541125" cy="21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5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633851" y="29646"/>
            <a:ext cx="8297348" cy="5356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ts val="0"/>
              </a:spcBef>
            </a:pPr>
            <a:r>
              <a:rPr lang="ru-RU" sz="1400" b="1" i="1" dirty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1400" b="1" i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СТАТИСТИЧЕСКОЙ ОТЧЁТНОСТИ в 202</a:t>
            </a:r>
            <a:r>
              <a:rPr lang="en-US" sz="1400" b="1" i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b="1" i="1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endParaRPr lang="ru-RU" sz="1400" b="1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3969" y="565304"/>
            <a:ext cx="11541993" cy="146764"/>
            <a:chOff x="1439587" y="2710536"/>
            <a:chExt cx="10403789" cy="121945"/>
          </a:xfrm>
        </p:grpSpPr>
        <p:sp>
          <p:nvSpPr>
            <p:cNvPr id="1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2276073" y="2710536"/>
              <a:ext cx="238082" cy="121945"/>
              <a:chOff x="2667374" y="2710536"/>
              <a:chExt cx="238082" cy="121945"/>
            </a:xfrm>
          </p:grpSpPr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5" y="2710536"/>
                <a:ext cx="238081" cy="12194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E3220780-6680-4841-865E-817FA8855396}"/>
              </a:ext>
            </a:extLst>
          </p:cNvPr>
          <p:cNvGrpSpPr/>
          <p:nvPr/>
        </p:nvGrpSpPr>
        <p:grpSpPr>
          <a:xfrm>
            <a:off x="11388245" y="5577780"/>
            <a:ext cx="601299" cy="530571"/>
            <a:chOff x="9713943" y="5158410"/>
            <a:chExt cx="425316" cy="472528"/>
          </a:xfrm>
        </p:grpSpPr>
        <p:sp>
          <p:nvSpPr>
            <p:cNvPr id="16" name="object 16">
              <a:extLst>
                <a:ext uri="{FF2B5EF4-FFF2-40B4-BE49-F238E27FC236}">
                  <a16:creationId xmlns="" xmlns:a16="http://schemas.microsoft.com/office/drawing/2014/main" id="{F3827ACC-58A1-3444-AC54-8131C98A6582}"/>
                </a:ext>
              </a:extLst>
            </p:cNvPr>
            <p:cNvSpPr/>
            <p:nvPr/>
          </p:nvSpPr>
          <p:spPr>
            <a:xfrm>
              <a:off x="9713943" y="5158410"/>
              <a:ext cx="425316" cy="472528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17">
              <a:extLst>
                <a:ext uri="{FF2B5EF4-FFF2-40B4-BE49-F238E27FC236}">
                  <a16:creationId xmlns="" xmlns:a16="http://schemas.microsoft.com/office/drawing/2014/main" id="{F739E72F-A39C-D541-99E8-34A9B78F642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3917" y="129447"/>
            <a:ext cx="2085825" cy="23883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93103259"/>
              </p:ext>
            </p:extLst>
          </p:nvPr>
        </p:nvGraphicFramePr>
        <p:xfrm>
          <a:off x="421105" y="719666"/>
          <a:ext cx="108163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E3220780-6680-4841-865E-817FA8855396}"/>
              </a:ext>
            </a:extLst>
          </p:cNvPr>
          <p:cNvGrpSpPr/>
          <p:nvPr/>
        </p:nvGrpSpPr>
        <p:grpSpPr>
          <a:xfrm>
            <a:off x="11388245" y="5577778"/>
            <a:ext cx="584912" cy="591324"/>
            <a:chOff x="9725534" y="5158410"/>
            <a:chExt cx="413725" cy="526635"/>
          </a:xfrm>
        </p:grpSpPr>
        <p:sp>
          <p:nvSpPr>
            <p:cNvPr id="26" name="object 16">
              <a:extLst>
                <a:ext uri="{FF2B5EF4-FFF2-40B4-BE49-F238E27FC236}">
                  <a16:creationId xmlns="" xmlns:a16="http://schemas.microsoft.com/office/drawing/2014/main" id="{F3827ACC-58A1-3444-AC54-8131C98A6582}"/>
                </a:ext>
              </a:extLst>
            </p:cNvPr>
            <p:cNvSpPr/>
            <p:nvPr/>
          </p:nvSpPr>
          <p:spPr>
            <a:xfrm>
              <a:off x="9725534" y="5158410"/>
              <a:ext cx="413725" cy="472528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17">
              <a:extLst>
                <a:ext uri="{FF2B5EF4-FFF2-40B4-BE49-F238E27FC236}">
                  <a16:creationId xmlns="" xmlns:a16="http://schemas.microsoft.com/office/drawing/2014/main" id="{F739E72F-A39C-D541-99E8-34A9B78F642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object 17">
              <a:extLst>
                <a:ext uri="{FF2B5EF4-FFF2-40B4-BE49-F238E27FC236}">
                  <a16:creationId xmlns="" xmlns:a16="http://schemas.microsoft.com/office/drawing/2014/main" id="{F739E72F-A39C-D541-99E8-34A9B78F642E}"/>
                </a:ext>
              </a:extLst>
            </p:cNvPr>
            <p:cNvSpPr/>
            <p:nvPr/>
          </p:nvSpPr>
          <p:spPr>
            <a:xfrm>
              <a:off x="9967063" y="5428107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78731" y="544591"/>
            <a:ext cx="11552474" cy="172437"/>
            <a:chOff x="1439587" y="2710536"/>
            <a:chExt cx="10403789" cy="121945"/>
          </a:xfrm>
        </p:grpSpPr>
        <p:sp>
          <p:nvSpPr>
            <p:cNvPr id="1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276073" y="2710536"/>
              <a:ext cx="238082" cy="121945"/>
              <a:chOff x="2667374" y="2710536"/>
              <a:chExt cx="238082" cy="121945"/>
            </a:xfrm>
          </p:grpSpPr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5" y="2710536"/>
                <a:ext cx="238081" cy="12194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E3220780-6680-4841-865E-817FA8855396}"/>
              </a:ext>
            </a:extLst>
          </p:cNvPr>
          <p:cNvGrpSpPr/>
          <p:nvPr/>
        </p:nvGrpSpPr>
        <p:grpSpPr>
          <a:xfrm>
            <a:off x="11245922" y="5929687"/>
            <a:ext cx="477559" cy="380146"/>
            <a:chOff x="9713943" y="5158410"/>
            <a:chExt cx="425316" cy="472528"/>
          </a:xfrm>
        </p:grpSpPr>
        <p:sp>
          <p:nvSpPr>
            <p:cNvPr id="11" name="object 16">
              <a:extLst>
                <a:ext uri="{FF2B5EF4-FFF2-40B4-BE49-F238E27FC236}">
                  <a16:creationId xmlns="" xmlns:a16="http://schemas.microsoft.com/office/drawing/2014/main" id="{F3827ACC-58A1-3444-AC54-8131C98A6582}"/>
                </a:ext>
              </a:extLst>
            </p:cNvPr>
            <p:cNvSpPr/>
            <p:nvPr/>
          </p:nvSpPr>
          <p:spPr>
            <a:xfrm>
              <a:off x="9713943" y="5158410"/>
              <a:ext cx="425316" cy="472528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>
              <a:extLst>
                <a:ext uri="{FF2B5EF4-FFF2-40B4-BE49-F238E27FC236}">
                  <a16:creationId xmlns="" xmlns:a16="http://schemas.microsoft.com/office/drawing/2014/main" id="{F739E72F-A39C-D541-99E8-34A9B78F642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8730" y="94098"/>
            <a:ext cx="2141085" cy="23883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47909" y="213515"/>
            <a:ext cx="2597727" cy="331077"/>
          </a:xfrm>
          <a:prstGeom prst="rect">
            <a:avLst/>
          </a:prstGeom>
          <a:solidFill>
            <a:srgbClr val="EAF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№1-фермер</a:t>
            </a:r>
            <a:endParaRPr lang="ru-RU" dirty="0">
              <a:solidFill>
                <a:srgbClr val="2B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3" y="717028"/>
            <a:ext cx="10406130" cy="582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7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320240" y="534027"/>
            <a:ext cx="11541993" cy="185662"/>
            <a:chOff x="1439587" y="2710536"/>
            <a:chExt cx="10403789" cy="121945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276073" y="2710536"/>
              <a:ext cx="238082" cy="121945"/>
              <a:chOff x="2667374" y="2710536"/>
              <a:chExt cx="238082" cy="121945"/>
            </a:xfrm>
          </p:grpSpPr>
          <p:sp>
            <p:nvSpPr>
              <p:cNvPr id="2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5" y="2710536"/>
                <a:ext cx="238081" cy="12194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E3220780-6680-4841-865E-817FA8855396}"/>
              </a:ext>
            </a:extLst>
          </p:cNvPr>
          <p:cNvGrpSpPr/>
          <p:nvPr/>
        </p:nvGrpSpPr>
        <p:grpSpPr>
          <a:xfrm>
            <a:off x="11520647" y="5886139"/>
            <a:ext cx="477559" cy="530571"/>
            <a:chOff x="9713943" y="5158410"/>
            <a:chExt cx="425316" cy="472528"/>
          </a:xfrm>
        </p:grpSpPr>
        <p:sp>
          <p:nvSpPr>
            <p:cNvPr id="11" name="object 16">
              <a:extLst>
                <a:ext uri="{FF2B5EF4-FFF2-40B4-BE49-F238E27FC236}">
                  <a16:creationId xmlns="" xmlns:a16="http://schemas.microsoft.com/office/drawing/2014/main" id="{F3827ACC-58A1-3444-AC54-8131C98A6582}"/>
                </a:ext>
              </a:extLst>
            </p:cNvPr>
            <p:cNvSpPr/>
            <p:nvPr/>
          </p:nvSpPr>
          <p:spPr>
            <a:xfrm>
              <a:off x="9713943" y="5158410"/>
              <a:ext cx="425316" cy="472528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>
              <a:extLst>
                <a:ext uri="{FF2B5EF4-FFF2-40B4-BE49-F238E27FC236}">
                  <a16:creationId xmlns="" xmlns:a16="http://schemas.microsoft.com/office/drawing/2014/main" id="{F739E72F-A39C-D541-99E8-34A9B78F642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60618" y="119224"/>
            <a:ext cx="2141085" cy="23883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41833" y="180979"/>
            <a:ext cx="2820400" cy="369332"/>
          </a:xfrm>
          <a:prstGeom prst="rect">
            <a:avLst/>
          </a:prstGeom>
          <a:solidFill>
            <a:srgbClr val="EAFDDF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dirty="0" smtClean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№1-фермер</a:t>
            </a:r>
            <a:endParaRPr lang="ru-RU" dirty="0">
              <a:solidFill>
                <a:srgbClr val="2B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29713"/>
              </p:ext>
            </p:extLst>
          </p:nvPr>
        </p:nvGraphicFramePr>
        <p:xfrm>
          <a:off x="1447431" y="699453"/>
          <a:ext cx="7954145" cy="2604770"/>
        </p:xfrm>
        <a:graphic>
          <a:graphicData uri="http://schemas.openxmlformats.org/drawingml/2006/table">
            <a:tbl>
              <a:tblPr/>
              <a:tblGrid>
                <a:gridCol w="6283145"/>
                <a:gridCol w="795568"/>
                <a:gridCol w="875432"/>
              </a:tblGrid>
              <a:tr h="1651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№ строки 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по бланку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Единицы измерения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гектар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Семенники овощных культур и бахчевых продовольственных культур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Кормовые культуры: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209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625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их них: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Укосная площадь многолетних трав посевов прошлых лет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(на сено, семена, зеленый корм, силос и выпас)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400">
                          <a:effectLst/>
                          <a:latin typeface="Times New Roman"/>
                          <a:cs typeface="Times New Roman"/>
                        </a:rPr>
                        <a:t>Кормовые культуры – всего</a:t>
                      </a:r>
                      <a:endParaRPr lang="ru-RU" sz="1000" b="1" kern="14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Всего посеяно озимых и яровых под урожай 20__ года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Кроме того: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Посевы газонных трав (текущего года и предыдущих лет), предназначенные для выращивания дернины (газон рулонный)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Подпокровные многолетние травы (подсев, включая подсев осенью)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533745"/>
              </p:ext>
            </p:extLst>
          </p:nvPr>
        </p:nvGraphicFramePr>
        <p:xfrm>
          <a:off x="1248241" y="3862397"/>
          <a:ext cx="9895249" cy="1661160"/>
        </p:xfrm>
        <a:graphic>
          <a:graphicData uri="http://schemas.openxmlformats.org/drawingml/2006/table">
            <a:tbl>
              <a:tblPr firstRow="1" firstCol="1" bandRow="1"/>
              <a:tblGrid>
                <a:gridCol w="2888424"/>
                <a:gridCol w="1649550"/>
                <a:gridCol w="193702"/>
                <a:gridCol w="1671453"/>
                <a:gridCol w="1746060"/>
                <a:gridCol w="1746060"/>
              </a:tblGrid>
              <a:tr h="98050">
                <a:tc rowSpan="8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Должностное лицо, ответственное за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предоставление первичных статистических данных (лицо, уполномоченное предоставлять первичные статистические данные от имени юридического лица или от имени гражданина, осуществляющего предпринимательскую деятельность без образования юридического лица)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3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(должность)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34874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(Ф.И.О.)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(подпись)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4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mail</a:t>
                      </a: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: _______________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«____» _________20__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93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(номер контактного телефона</a:t>
                      </a:r>
                      <a:r>
                        <a:rPr lang="ru-RU" sz="900" baseline="300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(дата составления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документа)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756" marR="637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04785" y="3462287"/>
            <a:ext cx="1023870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93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93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93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93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93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93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93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93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93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31025" algn="l"/>
              </a:tabLst>
            </a:pP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Справочно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Средняя численность работников за предшествующий календарный год (27) _________  чел 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31025" algn="l"/>
              </a:tabLst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60618" y="5847895"/>
            <a:ext cx="1089551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[</a:t>
            </a:r>
            <a:r>
              <a:rPr kumimoji="0" lang="ru-RU" alt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1]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Используются Федеральной службой государственной статистики и ее территориальными органами для дополнительного информирования о проведении 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отношении респондента федерального статистического </a:t>
            </a: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наблюдения по конкретным формам федерального статистического наблюдения, обязательным </a:t>
            </a:r>
            <a:b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предоставления, а также для направления извещений, уведомлений, квитанций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иных юридически значимых сообщений.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случае направления формы федерального статистического наблюдения через специального оператора связи вышеуказанное взаимодействие с респондентом может осуществляться также через специального оператора связи.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9057283" y="261806"/>
            <a:ext cx="2774498" cy="306884"/>
          </a:xfrm>
          <a:prstGeom prst="roundRect">
            <a:avLst/>
          </a:prstGeom>
          <a:solidFill>
            <a:srgbClr val="EAF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dirty="0" smtClean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№1-фермер</a:t>
            </a:r>
            <a:endParaRPr lang="ru-RU" dirty="0">
              <a:solidFill>
                <a:srgbClr val="2B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03969" y="565304"/>
            <a:ext cx="11541993" cy="146764"/>
            <a:chOff x="1439587" y="2710536"/>
            <a:chExt cx="10403789" cy="121945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276073" y="2710536"/>
              <a:ext cx="238082" cy="121945"/>
              <a:chOff x="2667374" y="2710536"/>
              <a:chExt cx="238082" cy="121945"/>
            </a:xfrm>
          </p:grpSpPr>
          <p:sp>
            <p:nvSpPr>
              <p:cNvPr id="2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5" y="2710536"/>
                <a:ext cx="238081" cy="12194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" name="Прямоугольник 7"/>
          <p:cNvSpPr/>
          <p:nvPr/>
        </p:nvSpPr>
        <p:spPr>
          <a:xfrm>
            <a:off x="1530446" y="3539232"/>
            <a:ext cx="7839191" cy="412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215">
              <a:spcBef>
                <a:spcPts val="300"/>
              </a:spcBef>
            </a:pP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3700" y="3951789"/>
            <a:ext cx="8394701" cy="213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5" y="6299198"/>
            <a:ext cx="8534401" cy="266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E3220780-6680-4841-865E-817FA8855396}"/>
              </a:ext>
            </a:extLst>
          </p:cNvPr>
          <p:cNvGrpSpPr/>
          <p:nvPr/>
        </p:nvGrpSpPr>
        <p:grpSpPr>
          <a:xfrm>
            <a:off x="11521830" y="5901986"/>
            <a:ext cx="477559" cy="530571"/>
            <a:chOff x="9713943" y="5158410"/>
            <a:chExt cx="425316" cy="472528"/>
          </a:xfrm>
        </p:grpSpPr>
        <p:sp>
          <p:nvSpPr>
            <p:cNvPr id="14" name="object 16">
              <a:extLst>
                <a:ext uri="{FF2B5EF4-FFF2-40B4-BE49-F238E27FC236}">
                  <a16:creationId xmlns="" xmlns:a16="http://schemas.microsoft.com/office/drawing/2014/main" id="{F3827ACC-58A1-3444-AC54-8131C98A6582}"/>
                </a:ext>
              </a:extLst>
            </p:cNvPr>
            <p:cNvSpPr/>
            <p:nvPr/>
          </p:nvSpPr>
          <p:spPr>
            <a:xfrm>
              <a:off x="9713943" y="5158410"/>
              <a:ext cx="425316" cy="472528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F739E72F-A39C-D541-99E8-34A9B78F642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2927" y="142389"/>
            <a:ext cx="2141085" cy="23883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lvl="0" algn="ctr"/>
            <a:r>
              <a:rPr lang="ru-RU" sz="1300" b="1" dirty="0">
                <a:solidFill>
                  <a:srgbClr val="213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8240217"/>
              </p:ext>
            </p:extLst>
          </p:nvPr>
        </p:nvGraphicFramePr>
        <p:xfrm>
          <a:off x="303969" y="719666"/>
          <a:ext cx="112178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72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30922" y="468787"/>
            <a:ext cx="11541993" cy="169691"/>
            <a:chOff x="1439587" y="2710536"/>
            <a:chExt cx="10403789" cy="121945"/>
          </a:xfrm>
        </p:grpSpPr>
        <p:sp>
          <p:nvSpPr>
            <p:cNvPr id="1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2276073" y="2710536"/>
              <a:ext cx="238082" cy="121945"/>
              <a:chOff x="2667374" y="2710536"/>
              <a:chExt cx="238082" cy="121945"/>
            </a:xfrm>
          </p:grpSpPr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5" y="2710536"/>
                <a:ext cx="238081" cy="12194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867563" y="5791200"/>
            <a:ext cx="9876641" cy="63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340">
              <a:spcBef>
                <a:spcPts val="200"/>
              </a:spcBef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E3220780-6680-4841-865E-817FA8855396}"/>
              </a:ext>
            </a:extLst>
          </p:cNvPr>
          <p:cNvGrpSpPr/>
          <p:nvPr/>
        </p:nvGrpSpPr>
        <p:grpSpPr>
          <a:xfrm>
            <a:off x="11500930" y="5783224"/>
            <a:ext cx="477559" cy="530571"/>
            <a:chOff x="9713943" y="5158410"/>
            <a:chExt cx="425316" cy="472528"/>
          </a:xfrm>
        </p:grpSpPr>
        <p:sp>
          <p:nvSpPr>
            <p:cNvPr id="12" name="object 16">
              <a:extLst>
                <a:ext uri="{FF2B5EF4-FFF2-40B4-BE49-F238E27FC236}">
                  <a16:creationId xmlns="" xmlns:a16="http://schemas.microsoft.com/office/drawing/2014/main" id="{F3827ACC-58A1-3444-AC54-8131C98A6582}"/>
                </a:ext>
              </a:extLst>
            </p:cNvPr>
            <p:cNvSpPr/>
            <p:nvPr/>
          </p:nvSpPr>
          <p:spPr>
            <a:xfrm>
              <a:off x="9713943" y="5158410"/>
              <a:ext cx="425316" cy="472528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7">
              <a:extLst>
                <a:ext uri="{FF2B5EF4-FFF2-40B4-BE49-F238E27FC236}">
                  <a16:creationId xmlns="" xmlns:a16="http://schemas.microsoft.com/office/drawing/2014/main" id="{F739E72F-A39C-D541-99E8-34A9B78F642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9906" y="99447"/>
            <a:ext cx="2141085" cy="23883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879305" y="179928"/>
            <a:ext cx="2912645" cy="316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dirty="0" smtClean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№2-фермер</a:t>
            </a:r>
            <a:endParaRPr lang="ru-RU" dirty="0">
              <a:solidFill>
                <a:srgbClr val="2B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3" y="760413"/>
            <a:ext cx="10924387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7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03969" y="565303"/>
            <a:ext cx="11541993" cy="203569"/>
            <a:chOff x="1439587" y="2710536"/>
            <a:chExt cx="10403789" cy="121945"/>
          </a:xfrm>
        </p:grpSpPr>
        <p:sp>
          <p:nvSpPr>
            <p:cNvPr id="1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2276073" y="2710536"/>
              <a:ext cx="238082" cy="121945"/>
              <a:chOff x="2667374" y="2710536"/>
              <a:chExt cx="238082" cy="121945"/>
            </a:xfrm>
          </p:grpSpPr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5" y="2710536"/>
                <a:ext cx="238081" cy="12194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867562" y="3847518"/>
            <a:ext cx="9876641" cy="43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340">
              <a:spcBef>
                <a:spcPts val="200"/>
              </a:spcBef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E3220780-6680-4841-865E-817FA8855396}"/>
              </a:ext>
            </a:extLst>
          </p:cNvPr>
          <p:cNvGrpSpPr/>
          <p:nvPr/>
        </p:nvGrpSpPr>
        <p:grpSpPr>
          <a:xfrm>
            <a:off x="11245922" y="5779262"/>
            <a:ext cx="477559" cy="530571"/>
            <a:chOff x="9713943" y="5158410"/>
            <a:chExt cx="425316" cy="472528"/>
          </a:xfrm>
        </p:grpSpPr>
        <p:sp>
          <p:nvSpPr>
            <p:cNvPr id="16" name="object 16">
              <a:extLst>
                <a:ext uri="{FF2B5EF4-FFF2-40B4-BE49-F238E27FC236}">
                  <a16:creationId xmlns="" xmlns:a16="http://schemas.microsoft.com/office/drawing/2014/main" id="{F3827ACC-58A1-3444-AC54-8131C98A6582}"/>
                </a:ext>
              </a:extLst>
            </p:cNvPr>
            <p:cNvSpPr/>
            <p:nvPr/>
          </p:nvSpPr>
          <p:spPr>
            <a:xfrm>
              <a:off x="9713943" y="5158410"/>
              <a:ext cx="425316" cy="472528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="" xmlns:a16="http://schemas.microsoft.com/office/drawing/2014/main" id="{F739E72F-A39C-D541-99E8-34A9B78F642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903767"/>
            <a:ext cx="10283825" cy="560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3969" y="132347"/>
            <a:ext cx="2066252" cy="252664"/>
          </a:xfrm>
          <a:prstGeom prst="rect">
            <a:avLst/>
          </a:prstGeom>
          <a:solidFill>
            <a:srgbClr val="CBF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213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300" b="1" dirty="0">
              <a:solidFill>
                <a:srgbClr val="213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47747" y="258679"/>
            <a:ext cx="2798215" cy="357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dirty="0" smtClean="0">
                <a:solidFill>
                  <a:srgbClr val="2B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№2-фермер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7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6590</TotalTime>
  <Words>1298</Words>
  <Application>Microsoft Office PowerPoint</Application>
  <PresentationFormat>Произвольный</PresentationFormat>
  <Paragraphs>311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Тема Office</vt:lpstr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Лузанова Ольга Михайловна</cp:lastModifiedBy>
  <cp:revision>434</cp:revision>
  <cp:lastPrinted>2023-04-24T11:43:10Z</cp:lastPrinted>
  <dcterms:created xsi:type="dcterms:W3CDTF">2020-03-31T09:31:17Z</dcterms:created>
  <dcterms:modified xsi:type="dcterms:W3CDTF">2023-05-02T08:13:02Z</dcterms:modified>
</cp:coreProperties>
</file>